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1"/>
  </p:notesMasterIdLst>
  <p:handoutMasterIdLst>
    <p:handoutMasterId r:id="rId22"/>
  </p:handoutMasterIdLst>
  <p:sldIdLst>
    <p:sldId id="256" r:id="rId3"/>
    <p:sldId id="272" r:id="rId4"/>
    <p:sldId id="268" r:id="rId5"/>
    <p:sldId id="273" r:id="rId6"/>
    <p:sldId id="260" r:id="rId7"/>
    <p:sldId id="261" r:id="rId8"/>
    <p:sldId id="257" r:id="rId9"/>
    <p:sldId id="262" r:id="rId10"/>
    <p:sldId id="258" r:id="rId11"/>
    <p:sldId id="263" r:id="rId12"/>
    <p:sldId id="259" r:id="rId13"/>
    <p:sldId id="265" r:id="rId14"/>
    <p:sldId id="266" r:id="rId15"/>
    <p:sldId id="264" r:id="rId16"/>
    <p:sldId id="267" r:id="rId17"/>
    <p:sldId id="269" r:id="rId18"/>
    <p:sldId id="270" r:id="rId19"/>
    <p:sldId id="271" r:id="rId20"/>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21" autoAdjust="0"/>
    <p:restoredTop sz="94376" autoAdjust="0"/>
  </p:normalViewPr>
  <p:slideViewPr>
    <p:cSldViewPr>
      <p:cViewPr varScale="1">
        <p:scale>
          <a:sx n="83" d="100"/>
          <a:sy n="83" d="100"/>
        </p:scale>
        <p:origin x="451"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   </c:v>
                </c:pt>
              </c:strCache>
            </c:strRef>
          </c:tx>
          <c:dLbls>
            <c:dLbl>
              <c:idx val="0"/>
              <c:layout>
                <c:manualLayout>
                  <c:x val="1.7021925289641828E-2"/>
                  <c:y val="-0.11083017400602704"/>
                </c:manualLayout>
              </c:layout>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1.1840054084148576E-2"/>
                  <c:y val="4.5747059395353368E-3"/>
                </c:manualLayout>
              </c:layou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3.6194623399347807E-2"/>
                  <c:y val="-8.4033488869446879E-2"/>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n-US"/>
              </a:p>
            </c:txPr>
            <c:showLegendKey val="0"/>
            <c:showVal val="1"/>
            <c:showCatName val="1"/>
            <c:showSerName val="0"/>
            <c:showPercent val="0"/>
            <c:showBubbleSize val="0"/>
            <c:showLeaderLines val="1"/>
            <c:extLst>
              <c:ext xmlns:c15="http://schemas.microsoft.com/office/drawing/2012/chart" uri="{CE6537A1-D6FC-4f65-9D91-7224C49458BB}">
                <c15:layout/>
              </c:ext>
            </c:extLst>
          </c:dLbls>
          <c:cat>
            <c:strRef>
              <c:f>Sheet1!$A$2:$A$7</c:f>
              <c:strCache>
                <c:ptCount val="6"/>
                <c:pt idx="0">
                  <c:v>Salaries</c:v>
                </c:pt>
                <c:pt idx="1">
                  <c:v>Benefits</c:v>
                </c:pt>
                <c:pt idx="2">
                  <c:v>Supplies</c:v>
                </c:pt>
                <c:pt idx="3">
                  <c:v>Purchased Services</c:v>
                </c:pt>
                <c:pt idx="4">
                  <c:v>Travel</c:v>
                </c:pt>
                <c:pt idx="5">
                  <c:v>Capital Outlay</c:v>
                </c:pt>
              </c:strCache>
            </c:strRef>
          </c:cat>
          <c:val>
            <c:numRef>
              <c:f>Sheet1!$B$2:$B$7</c:f>
              <c:numCache>
                <c:formatCode>0.0%</c:formatCode>
                <c:ptCount val="6"/>
                <c:pt idx="0">
                  <c:v>0.56753306914688639</c:v>
                </c:pt>
                <c:pt idx="1">
                  <c:v>0.24625244290020601</c:v>
                </c:pt>
                <c:pt idx="2">
                  <c:v>6.1380492874172569E-2</c:v>
                </c:pt>
                <c:pt idx="3">
                  <c:v>0.11743969559853668</c:v>
                </c:pt>
                <c:pt idx="4">
                  <c:v>2.379326877495582E-3</c:v>
                </c:pt>
                <c:pt idx="5">
                  <c:v>5.0149726027027301E-3</c:v>
                </c:pt>
              </c:numCache>
            </c:numRef>
          </c:val>
        </c:ser>
        <c:ser>
          <c:idx val="1"/>
          <c:order val="1"/>
          <c:tx>
            <c:strRef>
              <c:f>Sheet1!$C$1</c:f>
              <c:strCache>
                <c:ptCount val="1"/>
                <c:pt idx="0">
                  <c:v>Column1</c:v>
                </c:pt>
              </c:strCache>
            </c:strRef>
          </c:tx>
          <c:cat>
            <c:strRef>
              <c:f>Sheet1!$A$2:$A$7</c:f>
              <c:strCache>
                <c:ptCount val="6"/>
                <c:pt idx="0">
                  <c:v>Salaries</c:v>
                </c:pt>
                <c:pt idx="1">
                  <c:v>Benefits</c:v>
                </c:pt>
                <c:pt idx="2">
                  <c:v>Supplies</c:v>
                </c:pt>
                <c:pt idx="3">
                  <c:v>Purchased Services</c:v>
                </c:pt>
                <c:pt idx="4">
                  <c:v>Travel</c:v>
                </c:pt>
                <c:pt idx="5">
                  <c:v>Capital Outlay</c:v>
                </c:pt>
              </c:strCache>
            </c:strRef>
          </c:cat>
          <c:val>
            <c:numRef>
              <c:f>Sheet1!$C$2:$C$7</c:f>
              <c:numCache>
                <c:formatCode>_(* #,##0.00_);_(* \(#,##0.00\);_(* "-"??_);_(@_)</c:formatCode>
                <c:ptCount val="6"/>
                <c:pt idx="0">
                  <c:v>15970796</c:v>
                </c:pt>
                <c:pt idx="1">
                  <c:v>6929724</c:v>
                </c:pt>
                <c:pt idx="2">
                  <c:v>1727292</c:v>
                </c:pt>
                <c:pt idx="3">
                  <c:v>3304839</c:v>
                </c:pt>
                <c:pt idx="4">
                  <c:v>66956</c:v>
                </c:pt>
                <c:pt idx="5">
                  <c:v>141125</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Certificated </a:t>
            </a:r>
            <a:r>
              <a:rPr lang="en-US" dirty="0" smtClean="0"/>
              <a:t>Salaries</a:t>
            </a:r>
          </a:p>
        </c:rich>
      </c:tx>
      <c:layout>
        <c:manualLayout>
          <c:xMode val="edge"/>
          <c:yMode val="edge"/>
          <c:x val="1.8553459119496855E-2"/>
          <c:y val="0.11785337175756851"/>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9.7091071163274548E-2"/>
          <c:y val="0.18639944692433508"/>
          <c:w val="0.80581785767345393"/>
          <c:h val="0.72643656167759219"/>
        </c:manualLayout>
      </c:layout>
      <c:pie3DChart>
        <c:varyColors val="1"/>
        <c:ser>
          <c:idx val="0"/>
          <c:order val="0"/>
          <c:tx>
            <c:strRef>
              <c:f>Sheet1!$B$1</c:f>
              <c:strCache>
                <c:ptCount val="1"/>
                <c:pt idx="0">
                  <c:v>Certificated Salaries</c:v>
                </c:pt>
              </c:strCache>
            </c:strRef>
          </c:tx>
          <c:explosion val="25"/>
          <c:dPt>
            <c:idx val="3"/>
            <c:bubble3D val="0"/>
            <c:spPr>
              <a:solidFill>
                <a:schemeClr val="accent6">
                  <a:lumMod val="60000"/>
                  <a:lumOff val="40000"/>
                </a:schemeClr>
              </a:solidFill>
            </c:spPr>
          </c:dPt>
          <c:dPt>
            <c:idx val="5"/>
            <c:bubble3D val="0"/>
            <c:spPr>
              <a:solidFill>
                <a:schemeClr val="accent6">
                  <a:lumMod val="50000"/>
                </a:schemeClr>
              </a:solidFill>
            </c:spPr>
          </c:dPt>
          <c:dLbls>
            <c:dLbl>
              <c:idx val="0"/>
              <c:layout>
                <c:manualLayout>
                  <c:x val="-0.16181968999158125"/>
                  <c:y val="2.334122014196255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4765017580349846E-3"/>
                  <c:y val="4.5029091046480321E-4"/>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7.7308597038577731E-2"/>
                  <c:y val="-7.598536773661926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Sheet1!$A$2:$A$7</c:f>
              <c:strCache>
                <c:ptCount val="6"/>
                <c:pt idx="0">
                  <c:v>Instructional</c:v>
                </c:pt>
                <c:pt idx="1">
                  <c:v>Administrative</c:v>
                </c:pt>
                <c:pt idx="2">
                  <c:v>Non-Instructional (Health/Counseling/Psych)</c:v>
                </c:pt>
                <c:pt idx="3">
                  <c:v>Substitutes</c:v>
                </c:pt>
                <c:pt idx="4">
                  <c:v>Extra Curricular</c:v>
                </c:pt>
                <c:pt idx="5">
                  <c:v>Extended Days/Extra Work/Other</c:v>
                </c:pt>
              </c:strCache>
            </c:strRef>
          </c:cat>
          <c:val>
            <c:numRef>
              <c:f>Sheet1!$B$2:$B$7</c:f>
              <c:numCache>
                <c:formatCode>0.0%</c:formatCode>
                <c:ptCount val="6"/>
                <c:pt idx="0">
                  <c:v>0.66158787140946995</c:v>
                </c:pt>
                <c:pt idx="1">
                  <c:v>0.11636933098170202</c:v>
                </c:pt>
                <c:pt idx="2">
                  <c:v>7.6570988569615056E-2</c:v>
                </c:pt>
                <c:pt idx="3">
                  <c:v>2.4110152075626799E-2</c:v>
                </c:pt>
                <c:pt idx="4">
                  <c:v>5.539756616564433E-3</c:v>
                </c:pt>
                <c:pt idx="5">
                  <c:v>0.11582190034702169</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6.0176051106819194E-2"/>
          <c:y val="0.8090057298303146"/>
          <c:w val="0.87964789778636165"/>
          <c:h val="0.1741580742043185"/>
        </c:manualLayout>
      </c:layout>
      <c:overlay val="1"/>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Classified Salaries</a:t>
            </a:r>
          </a:p>
        </c:rich>
      </c:tx>
      <c:layout>
        <c:manualLayout>
          <c:xMode val="edge"/>
          <c:yMode val="edge"/>
          <c:x val="2.2875816993464053E-3"/>
          <c:y val="5.4671662762134511E-2"/>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0"/>
          <c:y val="6.0841824918943958E-2"/>
          <c:w val="0.99764175704452074"/>
          <c:h val="0.77531013841695129"/>
        </c:manualLayout>
      </c:layout>
      <c:pie3DChart>
        <c:varyColors val="1"/>
        <c:ser>
          <c:idx val="0"/>
          <c:order val="0"/>
          <c:tx>
            <c:strRef>
              <c:f>Sheet1!$B$1</c:f>
              <c:strCache>
                <c:ptCount val="1"/>
                <c:pt idx="0">
                  <c:v>Classified</c:v>
                </c:pt>
              </c:strCache>
            </c:strRef>
          </c:tx>
          <c:explosion val="25"/>
          <c:dPt>
            <c:idx val="4"/>
            <c:bubble3D val="0"/>
            <c:spPr>
              <a:solidFill>
                <a:schemeClr val="accent3">
                  <a:lumMod val="20000"/>
                  <a:lumOff val="80000"/>
                </a:schemeClr>
              </a:solidFill>
            </c:spPr>
          </c:dPt>
          <c:dLbls>
            <c:dLbl>
              <c:idx val="0"/>
              <c:layout>
                <c:manualLayout>
                  <c:x val="3.2870301589659802E-4"/>
                  <c:y val="-1.37250348710318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9583333333333333"/>
                  <c:y val="8.612081551932488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8473604714505029E-2"/>
                  <c:y val="-4.421755104935680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Sheet1!$A$2:$A$7</c:f>
              <c:strCache>
                <c:ptCount val="6"/>
                <c:pt idx="0">
                  <c:v>Administrative</c:v>
                </c:pt>
                <c:pt idx="1">
                  <c:v>Instruction/Secretarial</c:v>
                </c:pt>
                <c:pt idx="2">
                  <c:v>Non-Instructional (Cust/Drivers/Kitchens/Tech)</c:v>
                </c:pt>
                <c:pt idx="3">
                  <c:v>Extended Work</c:v>
                </c:pt>
                <c:pt idx="4">
                  <c:v>Substitutes</c:v>
                </c:pt>
                <c:pt idx="5">
                  <c:v>Athletics</c:v>
                </c:pt>
              </c:strCache>
            </c:strRef>
          </c:cat>
          <c:val>
            <c:numRef>
              <c:f>Sheet1!$B$2:$B$7</c:f>
              <c:numCache>
                <c:formatCode>0.0%</c:formatCode>
                <c:ptCount val="6"/>
                <c:pt idx="0">
                  <c:v>0.28111337946734943</c:v>
                </c:pt>
                <c:pt idx="1">
                  <c:v>0.2812270505805009</c:v>
                </c:pt>
                <c:pt idx="2">
                  <c:v>0.32750502912134433</c:v>
                </c:pt>
                <c:pt idx="3">
                  <c:v>3.6931791829358122E-2</c:v>
                </c:pt>
                <c:pt idx="4">
                  <c:v>4.1511652861312594E-2</c:v>
                </c:pt>
                <c:pt idx="5">
                  <c:v>3.1711096140134627E-2</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16772016529848663"/>
          <c:y val="0.57359251968503933"/>
          <c:w val="0.748439746662102"/>
          <c:h val="0.38291299984560756"/>
        </c:manualLayout>
      </c:layout>
      <c:overlay val="1"/>
      <c:txPr>
        <a:bodyPr/>
        <a:lstStyle/>
        <a:p>
          <a:pPr>
            <a:defRPr sz="1100"/>
          </a:pPr>
          <a:endParaRPr lang="en-US"/>
        </a:p>
      </c:txPr>
    </c:legend>
    <c:plotVisOnly val="1"/>
    <c:dispBlanksAs val="gap"/>
    <c:showDLblsOverMax val="0"/>
  </c:chart>
  <c:spPr>
    <a:scene3d>
      <a:camera prst="orthographicFront"/>
      <a:lightRig rig="threePt" dir="t"/>
    </a:scene3d>
    <a:sp3d>
      <a:bevelB w="6350"/>
    </a:sp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2015-16</c:v>
                </c:pt>
              </c:strCache>
            </c:strRef>
          </c:tx>
          <c:spPr>
            <a:solidFill>
              <a:schemeClr val="accent1"/>
            </a:solidFill>
          </c:spPr>
          <c:invertIfNegative val="0"/>
          <c:dPt>
            <c:idx val="0"/>
            <c:invertIfNegative val="0"/>
            <c:bubble3D val="0"/>
          </c:dPt>
          <c:dPt>
            <c:idx val="1"/>
            <c:invertIfNegative val="0"/>
            <c:bubble3D val="0"/>
          </c:dPt>
          <c:dPt>
            <c:idx val="2"/>
            <c:invertIfNegative val="0"/>
            <c:bubble3D val="0"/>
            <c:spPr>
              <a:solidFill>
                <a:schemeClr val="accent1"/>
              </a:solidFill>
              <a:ln>
                <a:solidFill>
                  <a:schemeClr val="accent1"/>
                </a:solidFill>
              </a:ln>
            </c:spPr>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dLbl>
              <c:idx val="0"/>
              <c:layout>
                <c:manualLayout>
                  <c:x val="1.6975308641975311E-2"/>
                  <c:y val="-4.489652257431182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9.2592592592592934E-3"/>
                  <c:y val="-3.928445725252283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975308641975332E-2"/>
                  <c:y val="-3.086658021729303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0802469135802534E-2"/>
                  <c:y val="-2.525429394805044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2345679012345668E-2"/>
                  <c:y val="-1.96422286262615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5432098765432115E-2"/>
                  <c:y val="-3.64784245916283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5432098765432155E-2"/>
                  <c:y val="-2.525429394805039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7.7160493827160932E-3"/>
                  <c:y val="-2.806032660894488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9.2592592592593316E-3"/>
                  <c:y val="-3.64784245916283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2.3148026635559548E-2"/>
                  <c:y val="-3.367239193073385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2345679012345801E-2"/>
                  <c:y val="-2.8060326608944881E-2"/>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2.3148148148148147E-2"/>
                  <c:y val="-1.9642228626261506E-2"/>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anchor="t" anchorCtr="0"/>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Sheet1!$B$2:$B$11</c:f>
              <c:numCache>
                <c:formatCode>0.0%</c:formatCode>
                <c:ptCount val="10"/>
                <c:pt idx="0">
                  <c:v>0.47034553080049479</c:v>
                </c:pt>
                <c:pt idx="1">
                  <c:v>1.3578715238156732E-2</c:v>
                </c:pt>
                <c:pt idx="2">
                  <c:v>0.15687370332535402</c:v>
                </c:pt>
                <c:pt idx="3">
                  <c:v>1.8900929126473003E-2</c:v>
                </c:pt>
                <c:pt idx="4">
                  <c:v>0.11147513463846162</c:v>
                </c:pt>
                <c:pt idx="5">
                  <c:v>0.13871660699101193</c:v>
                </c:pt>
                <c:pt idx="6">
                  <c:v>3.2581631757779728E-2</c:v>
                </c:pt>
                <c:pt idx="7">
                  <c:v>3.5771847165459406E-2</c:v>
                </c:pt>
                <c:pt idx="8">
                  <c:v>1.7328226667016812E-2</c:v>
                </c:pt>
                <c:pt idx="9">
                  <c:v>4.4276742897919538E-3</c:v>
                </c:pt>
              </c:numCache>
            </c:numRef>
          </c:val>
        </c:ser>
        <c:ser>
          <c:idx val="1"/>
          <c:order val="1"/>
          <c:tx>
            <c:strRef>
              <c:f>Sheet1!$C$1</c:f>
              <c:strCache>
                <c:ptCount val="1"/>
                <c:pt idx="0">
                  <c:v>2014-15</c:v>
                </c:pt>
              </c:strCache>
            </c:strRef>
          </c:tx>
          <c:invertIfNegative val="0"/>
          <c:dLbls>
            <c:spPr>
              <a:noFill/>
              <a:ln>
                <a:noFill/>
              </a:ln>
              <a:effectLst/>
            </c:spPr>
            <c:txPr>
              <a:bodyPr anchor="t" anchorCtr="1"/>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Sheet1!$C$2:$C$11</c:f>
              <c:numCache>
                <c:formatCode>0.0%</c:formatCode>
                <c:ptCount val="10"/>
                <c:pt idx="0">
                  <c:v>0.4746484061368067</c:v>
                </c:pt>
                <c:pt idx="1">
                  <c:v>2.1174045296832492E-2</c:v>
                </c:pt>
                <c:pt idx="2">
                  <c:v>0.1393824151470989</c:v>
                </c:pt>
                <c:pt idx="3">
                  <c:v>2.6321406784119716E-2</c:v>
                </c:pt>
                <c:pt idx="4">
                  <c:v>8.8475836367528315E-2</c:v>
                </c:pt>
                <c:pt idx="5">
                  <c:v>0.14992627931066196</c:v>
                </c:pt>
                <c:pt idx="6">
                  <c:v>3.1477507061392102E-2</c:v>
                </c:pt>
                <c:pt idx="7">
                  <c:v>4.5450403875601952E-2</c:v>
                </c:pt>
                <c:pt idx="8">
                  <c:v>1.8210995770982532E-2</c:v>
                </c:pt>
                <c:pt idx="9">
                  <c:v>4.9327042489753234E-3</c:v>
                </c:pt>
              </c:numCache>
            </c:numRef>
          </c:val>
        </c:ser>
        <c:dLbls>
          <c:showLegendKey val="0"/>
          <c:showVal val="0"/>
          <c:showCatName val="0"/>
          <c:showSerName val="0"/>
          <c:showPercent val="0"/>
          <c:showBubbleSize val="0"/>
        </c:dLbls>
        <c:gapWidth val="25"/>
        <c:gapDepth val="89"/>
        <c:shape val="box"/>
        <c:axId val="298196936"/>
        <c:axId val="298197328"/>
        <c:axId val="0"/>
      </c:bar3DChart>
      <c:catAx>
        <c:axId val="298196936"/>
        <c:scaling>
          <c:orientation val="minMax"/>
        </c:scaling>
        <c:delete val="0"/>
        <c:axPos val="b"/>
        <c:numFmt formatCode="General" sourceLinked="0"/>
        <c:majorTickMark val="out"/>
        <c:minorTickMark val="none"/>
        <c:tickLblPos val="nextTo"/>
        <c:crossAx val="298197328"/>
        <c:crosses val="autoZero"/>
        <c:auto val="1"/>
        <c:lblAlgn val="ctr"/>
        <c:lblOffset val="100"/>
        <c:noMultiLvlLbl val="0"/>
      </c:catAx>
      <c:valAx>
        <c:axId val="298197328"/>
        <c:scaling>
          <c:orientation val="minMax"/>
        </c:scaling>
        <c:delete val="0"/>
        <c:axPos val="l"/>
        <c:majorGridlines/>
        <c:numFmt formatCode="0.0%" sourceLinked="1"/>
        <c:majorTickMark val="out"/>
        <c:minorTickMark val="none"/>
        <c:tickLblPos val="nextTo"/>
        <c:crossAx val="2981969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manualLayout>
          <c:layoutTarget val="inner"/>
          <c:xMode val="edge"/>
          <c:yMode val="edge"/>
          <c:x val="0.23163325070477303"/>
          <c:y val="9.9997724241227784E-2"/>
          <c:w val="0.73027644113930201"/>
          <c:h val="0.87194194914982814"/>
        </c:manualLayout>
      </c:layout>
      <c:barChart>
        <c:barDir val="bar"/>
        <c:grouping val="clustered"/>
        <c:varyColors val="0"/>
        <c:ser>
          <c:idx val="1"/>
          <c:order val="0"/>
          <c:tx>
            <c:strRef>
              <c:f>Sheet1!#REF!</c:f>
              <c:strCache>
                <c:ptCount val="1"/>
                <c:pt idx="0">
                  <c:v>#REF!</c:v>
                </c:pt>
              </c:strCache>
            </c:strRef>
          </c:tx>
          <c:spPr>
            <a:solidFill>
              <a:schemeClr val="tx2">
                <a:lumMod val="75000"/>
              </a:schemeClr>
            </a:solidFill>
          </c:spPr>
          <c:invertIfNegative val="0"/>
          <c:dLbls>
            <c:spPr>
              <a:noFill/>
              <a:ln>
                <a:noFill/>
              </a:ln>
              <a:effectLst/>
            </c:spPr>
            <c:txPr>
              <a:bodyPr/>
              <a:lstStyle/>
              <a:p>
                <a:pPr>
                  <a:defRPr sz="1200"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Sheet1!$B$2:$B$11</c:f>
              <c:numCache>
                <c:formatCode>0.0%</c:formatCode>
                <c:ptCount val="10"/>
                <c:pt idx="0">
                  <c:v>0.46629433644275509</c:v>
                </c:pt>
                <c:pt idx="1">
                  <c:v>0.14734558980097587</c:v>
                </c:pt>
                <c:pt idx="2">
                  <c:v>9.4199848681855866E-2</c:v>
                </c:pt>
                <c:pt idx="3">
                  <c:v>6.9575765538425288E-2</c:v>
                </c:pt>
                <c:pt idx="4">
                  <c:v>4.4109239014710477E-2</c:v>
                </c:pt>
                <c:pt idx="5">
                  <c:v>7.5533577677402403E-2</c:v>
                </c:pt>
                <c:pt idx="6">
                  <c:v>3.2818821440059438E-2</c:v>
                </c:pt>
                <c:pt idx="7">
                  <c:v>3.1761633148640625E-2</c:v>
                </c:pt>
                <c:pt idx="8">
                  <c:v>2.63979939019694E-2</c:v>
                </c:pt>
                <c:pt idx="9">
                  <c:v>1.1963194353205543E-2</c:v>
                </c:pt>
              </c:numCache>
            </c:numRef>
          </c:val>
        </c:ser>
        <c:ser>
          <c:idx val="2"/>
          <c:order val="1"/>
          <c:tx>
            <c:strRef>
              <c:f>Sheet1!$C$1</c:f>
              <c:strCache>
                <c:ptCount val="1"/>
                <c:pt idx="0">
                  <c:v>2014-15</c:v>
                </c:pt>
              </c:strCache>
            </c:strRef>
          </c:tx>
          <c:spPr>
            <a:solidFill>
              <a:schemeClr val="tx1"/>
            </a:solidFill>
          </c:spPr>
          <c:invertIfNegative val="0"/>
          <c:dLbls>
            <c:spPr>
              <a:noFill/>
              <a:ln>
                <a:noFill/>
              </a:ln>
              <a:effectLst/>
            </c:spPr>
            <c:txPr>
              <a:bodyPr/>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Sheet1!$C$2:$C$11</c:f>
              <c:numCache>
                <c:formatCode>0.0%</c:formatCode>
                <c:ptCount val="10"/>
                <c:pt idx="0">
                  <c:v>0.4006798647137893</c:v>
                </c:pt>
                <c:pt idx="1">
                  <c:v>0.12816641536987083</c:v>
                </c:pt>
                <c:pt idx="2">
                  <c:v>0.10795932526557847</c:v>
                </c:pt>
                <c:pt idx="3">
                  <c:v>6.8245510741801879E-2</c:v>
                </c:pt>
                <c:pt idx="4">
                  <c:v>3.6125639645444289E-2</c:v>
                </c:pt>
                <c:pt idx="5">
                  <c:v>7.9854564293771843E-2</c:v>
                </c:pt>
                <c:pt idx="6">
                  <c:v>2.2838889635092816E-2</c:v>
                </c:pt>
                <c:pt idx="7">
                  <c:v>0.10695018264042408</c:v>
                </c:pt>
                <c:pt idx="8">
                  <c:v>2.8266344979837345E-2</c:v>
                </c:pt>
                <c:pt idx="9">
                  <c:v>2.0913262714389157E-2</c:v>
                </c:pt>
              </c:numCache>
            </c:numRef>
          </c:val>
        </c:ser>
        <c:dLbls>
          <c:showLegendKey val="0"/>
          <c:showVal val="0"/>
          <c:showCatName val="0"/>
          <c:showSerName val="0"/>
          <c:showPercent val="0"/>
          <c:showBubbleSize val="0"/>
        </c:dLbls>
        <c:gapWidth val="0"/>
        <c:axId val="364370792"/>
        <c:axId val="364370400"/>
      </c:barChart>
      <c:valAx>
        <c:axId val="364370400"/>
        <c:scaling>
          <c:orientation val="minMax"/>
        </c:scaling>
        <c:delete val="0"/>
        <c:axPos val="t"/>
        <c:majorGridlines/>
        <c:numFmt formatCode="0.0%" sourceLinked="1"/>
        <c:majorTickMark val="out"/>
        <c:minorTickMark val="none"/>
        <c:tickLblPos val="nextTo"/>
        <c:txPr>
          <a:bodyPr/>
          <a:lstStyle/>
          <a:p>
            <a:pPr>
              <a:defRPr sz="1000"/>
            </a:pPr>
            <a:endParaRPr lang="en-US"/>
          </a:p>
        </c:txPr>
        <c:crossAx val="364370792"/>
        <c:crosses val="autoZero"/>
        <c:crossBetween val="between"/>
      </c:valAx>
      <c:catAx>
        <c:axId val="364370792"/>
        <c:scaling>
          <c:orientation val="maxMin"/>
        </c:scaling>
        <c:delete val="0"/>
        <c:axPos val="l"/>
        <c:numFmt formatCode="General" sourceLinked="1"/>
        <c:majorTickMark val="out"/>
        <c:minorTickMark val="none"/>
        <c:tickLblPos val="nextTo"/>
        <c:txPr>
          <a:bodyPr/>
          <a:lstStyle/>
          <a:p>
            <a:pPr>
              <a:defRPr sz="1200"/>
            </a:pPr>
            <a:endParaRPr lang="en-US"/>
          </a:p>
        </c:txPr>
        <c:crossAx val="364370400"/>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1" y="0"/>
            <a:ext cx="3038475" cy="462120"/>
          </a:xfrm>
          <a:prstGeom prst="rect">
            <a:avLst/>
          </a:prstGeom>
        </p:spPr>
        <p:txBody>
          <a:bodyPr vert="horz" lIns="91440" tIns="45720" rIns="91440" bIns="45720" rtlCol="0"/>
          <a:lstStyle>
            <a:lvl1pPr algn="r">
              <a:defRPr sz="1200"/>
            </a:lvl1pPr>
          </a:lstStyle>
          <a:p>
            <a:fld id="{D64E2401-7F29-4645-8E4E-D90ACACA5CD5}" type="datetimeFigureOut">
              <a:rPr lang="en-US" smtClean="0"/>
              <a:t>12/15/2016</a:t>
            </a:fld>
            <a:endParaRPr lang="en-US"/>
          </a:p>
        </p:txBody>
      </p:sp>
      <p:sp>
        <p:nvSpPr>
          <p:cNvPr id="4" name="Footer Placeholder 3"/>
          <p:cNvSpPr>
            <a:spLocks noGrp="1"/>
          </p:cNvSpPr>
          <p:nvPr>
            <p:ph type="ftr" sz="quarter" idx="2"/>
          </p:nvPr>
        </p:nvSpPr>
        <p:spPr>
          <a:xfrm>
            <a:off x="2"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772378"/>
            <a:ext cx="3038475" cy="462120"/>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804"/>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70938" y="1"/>
            <a:ext cx="3037840" cy="461804"/>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12/15/2016</a:t>
            </a:fld>
            <a:endParaRPr lang="en-US"/>
          </a:p>
        </p:txBody>
      </p:sp>
      <p:sp>
        <p:nvSpPr>
          <p:cNvPr id="4" name="Slide Image Placeholder 3"/>
          <p:cNvSpPr>
            <a:spLocks noGrp="1" noRot="1" noChangeAspect="1"/>
          </p:cNvSpPr>
          <p:nvPr>
            <p:ph type="sldImg" idx="2"/>
          </p:nvPr>
        </p:nvSpPr>
        <p:spPr>
          <a:xfrm>
            <a:off x="1195388" y="692150"/>
            <a:ext cx="4619625" cy="3465513"/>
          </a:xfrm>
          <a:prstGeom prst="rect">
            <a:avLst/>
          </a:prstGeom>
          <a:noFill/>
          <a:ln w="12700">
            <a:solidFill>
              <a:prstClr val="black"/>
            </a:solidFill>
          </a:ln>
        </p:spPr>
        <p:txBody>
          <a:bodyPr vert="horz" lIns="93744" tIns="46872" rIns="93744" bIns="46872" rtlCol="0" anchor="ctr"/>
          <a:lstStyle/>
          <a:p>
            <a:pPr lvl="0"/>
            <a:endParaRPr lang="en-US" noProof="0" smtClean="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744" tIns="46872" rIns="93744" bIns="468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1933404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9557E7-C6BC-499F-924A-241CFA0F231B}" type="slidenum">
              <a:rPr lang="en-US" smtClean="0"/>
              <a:pPr>
                <a:defRPr/>
              </a:pPr>
              <a:t>11</a:t>
            </a:fld>
            <a:endParaRPr lang="en-US"/>
          </a:p>
        </p:txBody>
      </p:sp>
    </p:spTree>
    <p:extLst>
      <p:ext uri="{BB962C8B-B14F-4D97-AF65-F5344CB8AC3E}">
        <p14:creationId xmlns:p14="http://schemas.microsoft.com/office/powerpoint/2010/main" val="241751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12/15/2016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12/15/2016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12/15/2016</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12/15/2016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12/15/2016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12/15/2016</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12/15/2016</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12/15/2016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12/15/2016</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12/15/2016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12/15/2016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12/15/2016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fontScale="90000"/>
          </a:bodyPr>
          <a:lstStyle/>
          <a:p>
            <a:r>
              <a:rPr lang="en-US" dirty="0" smtClean="0"/>
              <a:t>WOODLAND School District</a:t>
            </a:r>
            <a:br>
              <a:rPr lang="en-US" dirty="0" smtClean="0"/>
            </a:br>
            <a:r>
              <a:rPr lang="en-US" dirty="0" smtClean="0"/>
              <a:t>2015-2016 Year End Financial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Stacy Brown</a:t>
            </a:r>
          </a:p>
          <a:p>
            <a:pPr fontAlgn="auto">
              <a:spcAft>
                <a:spcPts val="0"/>
              </a:spcAft>
              <a:buFont typeface="Arial" pitchFamily="34" charset="0"/>
              <a:buNone/>
              <a:defRPr/>
            </a:pPr>
            <a:r>
              <a:rPr lang="en-US" smtClean="0"/>
              <a:t>Exec Director </a:t>
            </a:r>
            <a:r>
              <a:rPr lang="en-US" dirty="0" smtClean="0"/>
              <a:t>of Business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Activities - General Basic Education</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21907843"/>
              </p:ext>
            </p:extLst>
          </p:nvPr>
        </p:nvGraphicFramePr>
        <p:xfrm>
          <a:off x="761999" y="1600201"/>
          <a:ext cx="7391401" cy="4297680"/>
        </p:xfrm>
        <a:graphic>
          <a:graphicData uri="http://schemas.openxmlformats.org/drawingml/2006/table">
            <a:tbl>
              <a:tblPr firstRow="1" bandRow="1">
                <a:tableStyleId>{073A0DAA-6AF3-43AB-8588-CEC1D06C72B9}</a:tableStyleId>
              </a:tblPr>
              <a:tblGrid>
                <a:gridCol w="2895600"/>
                <a:gridCol w="1447800"/>
                <a:gridCol w="1524000"/>
                <a:gridCol w="1524001"/>
              </a:tblGrid>
              <a:tr h="612617">
                <a:tc>
                  <a:txBody>
                    <a:bodyPr/>
                    <a:lstStyle/>
                    <a:p>
                      <a:endParaRPr lang="en-US" dirty="0"/>
                    </a:p>
                  </a:txBody>
                  <a:tcPr/>
                </a:tc>
                <a:tc>
                  <a:txBody>
                    <a:bodyPr/>
                    <a:lstStyle/>
                    <a:p>
                      <a:pPr algn="r"/>
                      <a:r>
                        <a:rPr lang="en-US" dirty="0" smtClean="0"/>
                        <a:t>Amount ($)</a:t>
                      </a:r>
                    </a:p>
                    <a:p>
                      <a:pPr algn="r"/>
                      <a:r>
                        <a:rPr lang="en-US" dirty="0" smtClean="0"/>
                        <a:t>15-16</a:t>
                      </a:r>
                    </a:p>
                  </a:txBody>
                  <a:tcPr/>
                </a:tc>
                <a:tc>
                  <a:txBody>
                    <a:bodyPr/>
                    <a:lstStyle/>
                    <a:p>
                      <a:pPr algn="r"/>
                      <a:r>
                        <a:rPr lang="en-US" dirty="0" smtClean="0"/>
                        <a:t>Amount ($)</a:t>
                      </a:r>
                    </a:p>
                    <a:p>
                      <a:pPr algn="r"/>
                      <a:r>
                        <a:rPr lang="en-US" dirty="0" smtClean="0"/>
                        <a:t>14-15</a:t>
                      </a:r>
                    </a:p>
                  </a:txBody>
                  <a:tcPr/>
                </a:tc>
                <a:tc>
                  <a:txBody>
                    <a:bodyPr/>
                    <a:lstStyle/>
                    <a:p>
                      <a:pPr algn="r"/>
                      <a:r>
                        <a:rPr lang="en-US" dirty="0" smtClean="0"/>
                        <a:t>Difference</a:t>
                      </a:r>
                    </a:p>
                  </a:txBody>
                  <a:tcPr/>
                </a:tc>
              </a:tr>
              <a:tr h="354929">
                <a:tc>
                  <a:txBody>
                    <a:bodyPr/>
                    <a:lstStyle/>
                    <a:p>
                      <a:r>
                        <a:rPr lang="en-US" dirty="0" smtClean="0"/>
                        <a:t>Supervision</a:t>
                      </a:r>
                      <a:r>
                        <a:rPr lang="en-US" baseline="0" dirty="0" smtClean="0"/>
                        <a:t> Instruction</a:t>
                      </a:r>
                    </a:p>
                  </a:txBody>
                  <a:tcPr/>
                </a:tc>
                <a:tc>
                  <a:txBody>
                    <a:bodyPr/>
                    <a:lstStyle/>
                    <a:p>
                      <a:pPr algn="r"/>
                      <a:r>
                        <a:rPr lang="en-US" dirty="0" smtClean="0"/>
                        <a:t>$     363,961</a:t>
                      </a:r>
                    </a:p>
                  </a:txBody>
                  <a:tcPr/>
                </a:tc>
                <a:tc>
                  <a:txBody>
                    <a:bodyPr/>
                    <a:lstStyle/>
                    <a:p>
                      <a:pPr algn="r"/>
                      <a:r>
                        <a:rPr lang="en-US" dirty="0" smtClean="0"/>
                        <a:t>$     110,497</a:t>
                      </a:r>
                    </a:p>
                  </a:txBody>
                  <a:tcPr/>
                </a:tc>
                <a:tc>
                  <a:txBody>
                    <a:bodyPr/>
                    <a:lstStyle/>
                    <a:p>
                      <a:pPr algn="r" fontAlgn="b"/>
                      <a:r>
                        <a:rPr lang="en-US" sz="1800" u="none" strike="noStrike" dirty="0" smtClean="0"/>
                        <a:t>$    253,464        </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Learning Resources</a:t>
                      </a:r>
                      <a:endParaRPr lang="en-US" dirty="0"/>
                    </a:p>
                  </a:txBody>
                  <a:tcPr/>
                </a:tc>
                <a:tc>
                  <a:txBody>
                    <a:bodyPr/>
                    <a:lstStyle/>
                    <a:p>
                      <a:pPr algn="r"/>
                      <a:r>
                        <a:rPr lang="en-US" dirty="0" smtClean="0"/>
                        <a:t>$     245,995</a:t>
                      </a:r>
                    </a:p>
                  </a:txBody>
                  <a:tcPr/>
                </a:tc>
                <a:tc>
                  <a:txBody>
                    <a:bodyPr/>
                    <a:lstStyle/>
                    <a:p>
                      <a:pPr algn="r"/>
                      <a:r>
                        <a:rPr lang="en-US" dirty="0" smtClean="0"/>
                        <a:t>$     241,062</a:t>
                      </a:r>
                    </a:p>
                  </a:txBody>
                  <a:tcPr/>
                </a:tc>
                <a:tc>
                  <a:txBody>
                    <a:bodyPr/>
                    <a:lstStyle/>
                    <a:p>
                      <a:pPr algn="r" fontAlgn="b"/>
                      <a:r>
                        <a:rPr lang="en-US" sz="1800" b="0" i="0" u="none" strike="noStrike" dirty="0" smtClean="0">
                          <a:solidFill>
                            <a:schemeClr val="dk1"/>
                          </a:solidFill>
                          <a:latin typeface="+mn-lt"/>
                        </a:rPr>
                        <a:t>$        4,933</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Principal’s Office</a:t>
                      </a:r>
                      <a:endParaRPr lang="en-US" dirty="0"/>
                    </a:p>
                  </a:txBody>
                  <a:tcPr/>
                </a:tc>
                <a:tc>
                  <a:txBody>
                    <a:bodyPr/>
                    <a:lstStyle/>
                    <a:p>
                      <a:pPr algn="r"/>
                      <a:r>
                        <a:rPr lang="en-US" dirty="0" smtClean="0"/>
                        <a:t>$  1,336,498</a:t>
                      </a:r>
                      <a:endParaRPr lang="en-US" dirty="0"/>
                    </a:p>
                  </a:txBody>
                  <a:tcPr/>
                </a:tc>
                <a:tc>
                  <a:txBody>
                    <a:bodyPr/>
                    <a:lstStyle/>
                    <a:p>
                      <a:pPr algn="r"/>
                      <a:r>
                        <a:rPr lang="en-US" dirty="0" smtClean="0"/>
                        <a:t>$  1,464,776</a:t>
                      </a:r>
                      <a:endParaRPr lang="en-US" dirty="0"/>
                    </a:p>
                  </a:txBody>
                  <a:tcPr/>
                </a:tc>
                <a:tc>
                  <a:txBody>
                    <a:bodyPr/>
                    <a:lstStyle/>
                    <a:p>
                      <a:pPr algn="r" fontAlgn="b"/>
                      <a:r>
                        <a:rPr lang="en-US" sz="1800" u="none" strike="noStrike" dirty="0" smtClean="0"/>
                        <a:t>$  (128,278)</a:t>
                      </a:r>
                      <a:endParaRPr lang="en-US" sz="1800" b="0" i="0" u="none" strike="noStrike" dirty="0" smtClean="0">
                        <a:solidFill>
                          <a:srgbClr val="000000"/>
                        </a:solidFill>
                        <a:latin typeface="Calibri"/>
                      </a:endParaRPr>
                    </a:p>
                  </a:txBody>
                  <a:tcPr marL="0" marR="0" marT="0" marB="0" anchor="b"/>
                </a:tc>
              </a:tr>
              <a:tr h="354929">
                <a:tc>
                  <a:txBody>
                    <a:bodyPr/>
                    <a:lstStyle/>
                    <a:p>
                      <a:r>
                        <a:rPr lang="en-US" dirty="0" smtClean="0"/>
                        <a:t>Guidance &amp; Counseling</a:t>
                      </a:r>
                      <a:endParaRPr lang="en-US" dirty="0"/>
                    </a:p>
                  </a:txBody>
                  <a:tcPr/>
                </a:tc>
                <a:tc>
                  <a:txBody>
                    <a:bodyPr/>
                    <a:lstStyle/>
                    <a:p>
                      <a:pPr algn="r"/>
                      <a:r>
                        <a:rPr lang="en-US" dirty="0" smtClean="0"/>
                        <a:t>$     453,867</a:t>
                      </a:r>
                      <a:endParaRPr lang="en-US" dirty="0"/>
                    </a:p>
                  </a:txBody>
                  <a:tcPr/>
                </a:tc>
                <a:tc>
                  <a:txBody>
                    <a:bodyPr/>
                    <a:lstStyle/>
                    <a:p>
                      <a:pPr algn="r"/>
                      <a:r>
                        <a:rPr lang="en-US" dirty="0" smtClean="0"/>
                        <a:t>$     376,861</a:t>
                      </a:r>
                      <a:endParaRPr lang="en-US" dirty="0"/>
                    </a:p>
                  </a:txBody>
                  <a:tcPr/>
                </a:tc>
                <a:tc>
                  <a:txBody>
                    <a:bodyPr/>
                    <a:lstStyle/>
                    <a:p>
                      <a:pPr algn="r" fontAlgn="b"/>
                      <a:r>
                        <a:rPr lang="en-US" sz="1800" u="none" strike="noStrike" dirty="0" smtClean="0"/>
                        <a:t>$      77,006</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Pupil Safety &amp; Management</a:t>
                      </a:r>
                      <a:endParaRPr lang="en-US" dirty="0"/>
                    </a:p>
                  </a:txBody>
                  <a:tcPr/>
                </a:tc>
                <a:tc>
                  <a:txBody>
                    <a:bodyPr/>
                    <a:lstStyle/>
                    <a:p>
                      <a:pPr algn="r"/>
                      <a:r>
                        <a:rPr lang="en-US" dirty="0" smtClean="0"/>
                        <a:t>$       31,420</a:t>
                      </a:r>
                      <a:endParaRPr lang="en-US" dirty="0"/>
                    </a:p>
                  </a:txBody>
                  <a:tcPr/>
                </a:tc>
                <a:tc>
                  <a:txBody>
                    <a:bodyPr/>
                    <a:lstStyle/>
                    <a:p>
                      <a:pPr algn="r"/>
                      <a:r>
                        <a:rPr lang="en-US" dirty="0" smtClean="0"/>
                        <a:t>$       29,581</a:t>
                      </a:r>
                      <a:endParaRPr lang="en-US" dirty="0"/>
                    </a:p>
                  </a:txBody>
                  <a:tcPr/>
                </a:tc>
                <a:tc>
                  <a:txBody>
                    <a:bodyPr/>
                    <a:lstStyle/>
                    <a:p>
                      <a:pPr algn="r" fontAlgn="b"/>
                      <a:r>
                        <a:rPr lang="en-US" sz="1800" u="none" strike="noStrike" dirty="0" smtClean="0"/>
                        <a:t>$        1,839</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Health Services</a:t>
                      </a:r>
                      <a:endParaRPr lang="en-US" dirty="0"/>
                    </a:p>
                  </a:txBody>
                  <a:tcPr/>
                </a:tc>
                <a:tc>
                  <a:txBody>
                    <a:bodyPr/>
                    <a:lstStyle/>
                    <a:p>
                      <a:pPr algn="r"/>
                      <a:r>
                        <a:rPr lang="en-US" dirty="0" smtClean="0"/>
                        <a:t>$     140,973</a:t>
                      </a:r>
                      <a:endParaRPr lang="en-US" dirty="0"/>
                    </a:p>
                  </a:txBody>
                  <a:tcPr/>
                </a:tc>
                <a:tc>
                  <a:txBody>
                    <a:bodyPr/>
                    <a:lstStyle/>
                    <a:p>
                      <a:pPr algn="r"/>
                      <a:r>
                        <a:rPr lang="en-US" dirty="0" smtClean="0"/>
                        <a:t>$     115,408</a:t>
                      </a:r>
                      <a:endParaRPr lang="en-US" dirty="0"/>
                    </a:p>
                  </a:txBody>
                  <a:tcPr/>
                </a:tc>
                <a:tc>
                  <a:txBody>
                    <a:bodyPr/>
                    <a:lstStyle/>
                    <a:p>
                      <a:pPr algn="r" fontAlgn="b"/>
                      <a:r>
                        <a:rPr lang="en-US" sz="1800" u="none" strike="noStrike" dirty="0" smtClean="0"/>
                        <a:t>$      25,565</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solidFill>
                            <a:schemeClr val="tx1"/>
                          </a:solidFill>
                        </a:rPr>
                        <a:t>Teaching</a:t>
                      </a:r>
                    </a:p>
                  </a:txBody>
                  <a:tcPr>
                    <a:solidFill>
                      <a:schemeClr val="accent1">
                        <a:lumMod val="75000"/>
                      </a:schemeClr>
                    </a:solidFill>
                  </a:tcPr>
                </a:tc>
                <a:tc>
                  <a:txBody>
                    <a:bodyPr/>
                    <a:lstStyle/>
                    <a:p>
                      <a:pPr algn="r"/>
                      <a:r>
                        <a:rPr lang="en-US" dirty="0" smtClean="0">
                          <a:solidFill>
                            <a:schemeClr val="tx1"/>
                          </a:solidFill>
                        </a:rPr>
                        <a:t>$  9,475,173</a:t>
                      </a:r>
                      <a:endParaRPr lang="en-US" dirty="0">
                        <a:solidFill>
                          <a:schemeClr val="tx1"/>
                        </a:solidFill>
                      </a:endParaRPr>
                    </a:p>
                  </a:txBody>
                  <a:tcPr>
                    <a:solidFill>
                      <a:schemeClr val="accent1">
                        <a:lumMod val="75000"/>
                      </a:schemeClr>
                    </a:solidFill>
                  </a:tcPr>
                </a:tc>
                <a:tc>
                  <a:txBody>
                    <a:bodyPr/>
                    <a:lstStyle/>
                    <a:p>
                      <a:pPr algn="r"/>
                      <a:r>
                        <a:rPr lang="en-US" dirty="0" smtClean="0">
                          <a:solidFill>
                            <a:schemeClr val="tx1"/>
                          </a:solidFill>
                        </a:rPr>
                        <a:t>$  8,642,189</a:t>
                      </a:r>
                      <a:endParaRPr lang="en-US" dirty="0">
                        <a:solidFill>
                          <a:schemeClr val="tx1"/>
                        </a:solidFill>
                      </a:endParaRPr>
                    </a:p>
                  </a:txBody>
                  <a:tcPr>
                    <a:solidFill>
                      <a:schemeClr val="accent1">
                        <a:lumMod val="75000"/>
                      </a:schemeClr>
                    </a:solidFill>
                  </a:tcPr>
                </a:tc>
                <a:tc>
                  <a:txBody>
                    <a:bodyPr/>
                    <a:lstStyle/>
                    <a:p>
                      <a:pPr algn="r" fontAlgn="b"/>
                      <a:r>
                        <a:rPr lang="en-US" sz="1800" u="none" strike="noStrike" dirty="0" smtClean="0">
                          <a:solidFill>
                            <a:schemeClr val="tx1"/>
                          </a:solidFill>
                        </a:rPr>
                        <a:t>$    832,984</a:t>
                      </a:r>
                      <a:endParaRPr lang="en-US" sz="1800" b="0" i="0" u="none" strike="noStrike" dirty="0">
                        <a:solidFill>
                          <a:schemeClr val="tx1"/>
                        </a:solidFill>
                        <a:latin typeface="Calibri"/>
                      </a:endParaRPr>
                    </a:p>
                  </a:txBody>
                  <a:tcPr marL="0" marR="0" marT="0" marB="0" anchor="b">
                    <a:solidFill>
                      <a:schemeClr val="accent1">
                        <a:lumMod val="75000"/>
                      </a:schemeClr>
                    </a:solidFill>
                  </a:tcPr>
                </a:tc>
              </a:tr>
              <a:tr h="354929">
                <a:tc>
                  <a:txBody>
                    <a:bodyPr/>
                    <a:lstStyle/>
                    <a:p>
                      <a:r>
                        <a:rPr lang="en-US" dirty="0" smtClean="0"/>
                        <a:t>Extra Curricular</a:t>
                      </a:r>
                    </a:p>
                  </a:txBody>
                  <a:tcPr/>
                </a:tc>
                <a:tc>
                  <a:txBody>
                    <a:bodyPr/>
                    <a:lstStyle/>
                    <a:p>
                      <a:pPr algn="r"/>
                      <a:r>
                        <a:rPr lang="en-US" dirty="0" smtClean="0"/>
                        <a:t>$     432,040</a:t>
                      </a:r>
                      <a:endParaRPr lang="en-US" dirty="0"/>
                    </a:p>
                  </a:txBody>
                  <a:tcPr/>
                </a:tc>
                <a:tc>
                  <a:txBody>
                    <a:bodyPr/>
                    <a:lstStyle/>
                    <a:p>
                      <a:pPr algn="r"/>
                      <a:r>
                        <a:rPr lang="en-US" dirty="0" smtClean="0"/>
                        <a:t>$     410,918</a:t>
                      </a:r>
                      <a:endParaRPr lang="en-US" dirty="0"/>
                    </a:p>
                  </a:txBody>
                  <a:tcPr/>
                </a:tc>
                <a:tc>
                  <a:txBody>
                    <a:bodyPr/>
                    <a:lstStyle/>
                    <a:p>
                      <a:pPr algn="r" fontAlgn="b"/>
                      <a:r>
                        <a:rPr lang="en-US" sz="1800" u="none" strike="noStrike" dirty="0" smtClean="0"/>
                        <a:t>$      21,122</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Prof Dev/Inst Tech/</a:t>
                      </a:r>
                      <a:r>
                        <a:rPr lang="en-US" dirty="0" err="1" smtClean="0"/>
                        <a:t>Curr</a:t>
                      </a:r>
                      <a:endParaRPr lang="en-US" dirty="0" smtClean="0"/>
                    </a:p>
                  </a:txBody>
                  <a:tcPr/>
                </a:tc>
                <a:tc>
                  <a:txBody>
                    <a:bodyPr/>
                    <a:lstStyle/>
                    <a:p>
                      <a:pPr algn="r"/>
                      <a:r>
                        <a:rPr lang="en-US" dirty="0" smtClean="0"/>
                        <a:t>$     734,421</a:t>
                      </a:r>
                      <a:endParaRPr lang="en-US" dirty="0"/>
                    </a:p>
                  </a:txBody>
                  <a:tcPr/>
                </a:tc>
                <a:tc>
                  <a:txBody>
                    <a:bodyPr/>
                    <a:lstStyle/>
                    <a:p>
                      <a:pPr algn="r"/>
                      <a:r>
                        <a:rPr lang="en-US" dirty="0" smtClean="0"/>
                        <a:t>$     382,217</a:t>
                      </a:r>
                      <a:endParaRPr lang="en-US" dirty="0"/>
                    </a:p>
                  </a:txBody>
                  <a:tcPr/>
                </a:tc>
                <a:tc>
                  <a:txBody>
                    <a:bodyPr/>
                    <a:lstStyle/>
                    <a:p>
                      <a:pPr algn="r"/>
                      <a:r>
                        <a:rPr lang="en-US" dirty="0" smtClean="0"/>
                        <a:t>$   352,204</a:t>
                      </a:r>
                      <a:endParaRPr lang="en-US" dirty="0"/>
                    </a:p>
                  </a:txBody>
                  <a:tcPr/>
                </a:tc>
              </a:tr>
              <a:tr h="354929">
                <a:tc>
                  <a:txBody>
                    <a:bodyPr/>
                    <a:lstStyle/>
                    <a:p>
                      <a:r>
                        <a:rPr lang="en-US" dirty="0" smtClean="0"/>
                        <a:t>Totals</a:t>
                      </a:r>
                    </a:p>
                  </a:txBody>
                  <a:tcPr/>
                </a:tc>
                <a:tc>
                  <a:txBody>
                    <a:bodyPr/>
                    <a:lstStyle/>
                    <a:p>
                      <a:pPr algn="r"/>
                      <a:r>
                        <a:rPr lang="en-US" dirty="0" smtClean="0"/>
                        <a:t>$13,211,348</a:t>
                      </a:r>
                      <a:endParaRPr lang="en-US" dirty="0"/>
                    </a:p>
                  </a:txBody>
                  <a:tcPr/>
                </a:tc>
                <a:tc>
                  <a:txBody>
                    <a:bodyPr/>
                    <a:lstStyle/>
                    <a:p>
                      <a:pPr algn="r"/>
                      <a:r>
                        <a:rPr lang="en-US" dirty="0" smtClean="0"/>
                        <a:t>$11,773,508</a:t>
                      </a:r>
                      <a:endParaRPr lang="en-US" dirty="0"/>
                    </a:p>
                  </a:txBody>
                  <a:tcPr/>
                </a:tc>
                <a:tc>
                  <a:txBody>
                    <a:bodyPr/>
                    <a:lstStyle/>
                    <a:p>
                      <a:pPr algn="r"/>
                      <a:r>
                        <a:rPr lang="en-US" dirty="0" smtClean="0"/>
                        <a:t>$1,437,840</a:t>
                      </a:r>
                      <a:endParaRPr lang="en-US" dirty="0"/>
                    </a:p>
                  </a:txBody>
                  <a:tcPr/>
                </a:tc>
              </a:tr>
            </a:tbl>
          </a:graphicData>
        </a:graphic>
      </p:graphicFrame>
      <p:sp>
        <p:nvSpPr>
          <p:cNvPr id="3" name="TextBox 2"/>
          <p:cNvSpPr txBox="1"/>
          <p:nvPr/>
        </p:nvSpPr>
        <p:spPr>
          <a:xfrm>
            <a:off x="762000" y="6477000"/>
            <a:ext cx="7239000" cy="246221"/>
          </a:xfrm>
          <a:prstGeom prst="rect">
            <a:avLst/>
          </a:prstGeom>
          <a:noFill/>
        </p:spPr>
        <p:txBody>
          <a:bodyPr wrap="square" rtlCol="0">
            <a:spAutoFit/>
          </a:bodyPr>
          <a:lstStyle/>
          <a:p>
            <a:r>
              <a:rPr lang="en-US" sz="1000" dirty="0" smtClean="0"/>
              <a:t>Includes Basic Ed Only – Increases in part due to opening of WHS and reconfiguration of other buildings and ELA curriculum.</a:t>
            </a:r>
            <a:endParaRPr lang="en-US" sz="1000" dirty="0"/>
          </a:p>
        </p:txBody>
      </p:sp>
      <p:sp>
        <p:nvSpPr>
          <p:cNvPr id="5" name="TextBox 4"/>
          <p:cNvSpPr txBox="1"/>
          <p:nvPr/>
        </p:nvSpPr>
        <p:spPr>
          <a:xfrm>
            <a:off x="8229600" y="4419600"/>
            <a:ext cx="685800" cy="646331"/>
          </a:xfrm>
          <a:prstGeom prst="rect">
            <a:avLst/>
          </a:prstGeom>
          <a:noFill/>
        </p:spPr>
        <p:txBody>
          <a:bodyPr wrap="square" rtlCol="0">
            <a:spAutoFit/>
          </a:bodyPr>
          <a:lstStyle/>
          <a:p>
            <a:r>
              <a:rPr lang="en-US" sz="900" dirty="0" smtClean="0"/>
              <a:t>Teaching is 71.7% of Basic Ed</a:t>
            </a:r>
            <a:endParaRPr lang="en-US" sz="9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District Wide Support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871105155"/>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648200" y="3657600"/>
            <a:ext cx="3505200" cy="1169551"/>
          </a:xfrm>
          <a:prstGeom prst="rect">
            <a:avLst/>
          </a:prstGeom>
          <a:solidFill>
            <a:schemeClr val="accent4">
              <a:lumMod val="20000"/>
              <a:lumOff val="80000"/>
            </a:schemeClr>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400" dirty="0" smtClean="0">
                <a:solidFill>
                  <a:schemeClr val="bg1"/>
                </a:solidFill>
              </a:rPr>
              <a:t>The greatest increase between years </a:t>
            </a:r>
            <a:r>
              <a:rPr lang="en-US" sz="1400" dirty="0">
                <a:solidFill>
                  <a:schemeClr val="bg1"/>
                </a:solidFill>
              </a:rPr>
              <a:t>i</a:t>
            </a:r>
            <a:r>
              <a:rPr lang="en-US" sz="1400" dirty="0" smtClean="0">
                <a:solidFill>
                  <a:schemeClr val="bg1"/>
                </a:solidFill>
              </a:rPr>
              <a:t>s for the Maintenance and Operations (opening of WHS).  Greatest decrease in Board/Public Relations due to the large amount paid for attorney’s fees in 14-15.</a:t>
            </a:r>
            <a:endParaRPr lang="en-US" sz="1400" dirty="0">
              <a:solidFill>
                <a:schemeClr val="bg1"/>
              </a:solidFill>
            </a:endParaRPr>
          </a:p>
        </p:txBody>
      </p:sp>
      <p:sp>
        <p:nvSpPr>
          <p:cNvPr id="6" name="TextBox 1"/>
          <p:cNvSpPr txBox="1"/>
          <p:nvPr/>
        </p:nvSpPr>
        <p:spPr>
          <a:xfrm>
            <a:off x="3962400" y="6019800"/>
            <a:ext cx="4419600" cy="609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smtClean="0"/>
              <a:t>District Wide Support Expenditures =  $4,414,540</a:t>
            </a:r>
          </a:p>
          <a:p>
            <a:r>
              <a:rPr lang="en-US" sz="1600" dirty="0" smtClean="0"/>
              <a:t>15.7% of Total Expenditures for 2015-2016</a:t>
            </a:r>
            <a:endParaRPr lang="en-US" sz="1600" dirty="0"/>
          </a:p>
        </p:txBody>
      </p:sp>
      <p:sp>
        <p:nvSpPr>
          <p:cNvPr id="3" name="Rectangle 2"/>
          <p:cNvSpPr/>
          <p:nvPr/>
        </p:nvSpPr>
        <p:spPr>
          <a:xfrm>
            <a:off x="294443" y="6053090"/>
            <a:ext cx="304800" cy="2715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95183" y="6515100"/>
            <a:ext cx="304060" cy="2286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6053090"/>
            <a:ext cx="914400" cy="323165"/>
          </a:xfrm>
          <a:prstGeom prst="rect">
            <a:avLst/>
          </a:prstGeom>
          <a:noFill/>
        </p:spPr>
        <p:txBody>
          <a:bodyPr wrap="square" rtlCol="0">
            <a:spAutoFit/>
          </a:bodyPr>
          <a:lstStyle/>
          <a:p>
            <a:r>
              <a:rPr lang="en-US" sz="1500" dirty="0" smtClean="0"/>
              <a:t>2014-15</a:t>
            </a:r>
            <a:endParaRPr lang="en-US" sz="1500" dirty="0"/>
          </a:p>
        </p:txBody>
      </p:sp>
      <p:sp>
        <p:nvSpPr>
          <p:cNvPr id="11" name="TextBox 10"/>
          <p:cNvSpPr txBox="1"/>
          <p:nvPr/>
        </p:nvSpPr>
        <p:spPr>
          <a:xfrm>
            <a:off x="842639" y="6467817"/>
            <a:ext cx="914400" cy="323165"/>
          </a:xfrm>
          <a:prstGeom prst="rect">
            <a:avLst/>
          </a:prstGeom>
          <a:noFill/>
        </p:spPr>
        <p:txBody>
          <a:bodyPr wrap="square" rtlCol="0">
            <a:spAutoFit/>
          </a:bodyPr>
          <a:lstStyle/>
          <a:p>
            <a:r>
              <a:rPr lang="en-US" sz="1500" dirty="0" smtClean="0"/>
              <a:t>2015-16</a:t>
            </a:r>
            <a:endParaRPr lang="en-US"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amond(in)">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Transportation &amp; Food Service </a:t>
            </a:r>
            <a:endParaRPr lang="en-US" dirty="0"/>
          </a:p>
        </p:txBody>
      </p:sp>
      <p:sp>
        <p:nvSpPr>
          <p:cNvPr id="10" name="Content Placeholder 9"/>
          <p:cNvSpPr>
            <a:spLocks noGrp="1"/>
          </p:cNvSpPr>
          <p:nvPr>
            <p:ph sz="quarter" idx="2"/>
          </p:nvPr>
        </p:nvSpPr>
        <p:spPr>
          <a:xfrm>
            <a:off x="457200" y="2514600"/>
            <a:ext cx="4040188" cy="3886200"/>
          </a:xfrm>
        </p:spPr>
        <p:txBody>
          <a:bodyPr>
            <a:normAutofit/>
          </a:bodyPr>
          <a:lstStyle/>
          <a:p>
            <a:pPr>
              <a:buClr>
                <a:schemeClr val="tx2"/>
              </a:buClr>
              <a:buFont typeface="Wingdings" pitchFamily="2" charset="2"/>
              <a:buChar char="q"/>
            </a:pPr>
            <a:r>
              <a:rPr lang="en-US" sz="1800" dirty="0" smtClean="0"/>
              <a:t>Total Students transported = 4,050 per day </a:t>
            </a:r>
            <a:r>
              <a:rPr lang="en-US" sz="1400" i="1" dirty="0" smtClean="0"/>
              <a:t>(Based on the count week totals</a:t>
            </a:r>
            <a:r>
              <a:rPr lang="en-US" sz="1400" i="1" dirty="0" smtClean="0"/>
              <a:t>)</a:t>
            </a:r>
          </a:p>
          <a:p>
            <a:pPr marL="0" indent="0">
              <a:buClr>
                <a:schemeClr val="tx2"/>
              </a:buClr>
              <a:buNone/>
            </a:pPr>
            <a:endParaRPr lang="en-US" sz="1400" i="1" dirty="0" smtClean="0"/>
          </a:p>
          <a:p>
            <a:pPr>
              <a:buClr>
                <a:schemeClr val="tx2"/>
              </a:buClr>
              <a:buFont typeface="Wingdings" pitchFamily="2" charset="2"/>
              <a:buChar char="q"/>
            </a:pPr>
            <a:r>
              <a:rPr lang="en-US" sz="1800" dirty="0" smtClean="0"/>
              <a:t>Total </a:t>
            </a:r>
            <a:r>
              <a:rPr lang="en-US" sz="1800" dirty="0" smtClean="0"/>
              <a:t>Expenditures   =  </a:t>
            </a:r>
            <a:r>
              <a:rPr lang="en-US" sz="1800" dirty="0" smtClean="0"/>
              <a:t>$3,716,509</a:t>
            </a:r>
          </a:p>
          <a:p>
            <a:pPr marL="0" indent="0">
              <a:buClr>
                <a:schemeClr val="tx2"/>
              </a:buClr>
              <a:buNone/>
            </a:pPr>
            <a:endParaRPr lang="en-US" sz="1800" dirty="0" smtClean="0"/>
          </a:p>
          <a:p>
            <a:pPr>
              <a:buClr>
                <a:schemeClr val="tx2"/>
              </a:buClr>
              <a:buFont typeface="Wingdings" pitchFamily="2" charset="2"/>
              <a:buChar char="q"/>
            </a:pPr>
            <a:r>
              <a:rPr lang="en-US" sz="1800" dirty="0" smtClean="0"/>
              <a:t>Total </a:t>
            </a:r>
            <a:r>
              <a:rPr lang="en-US" sz="1800" dirty="0" smtClean="0"/>
              <a:t>Revenues        =  </a:t>
            </a:r>
            <a:r>
              <a:rPr lang="en-US" sz="1800" dirty="0"/>
              <a:t>$</a:t>
            </a:r>
            <a:r>
              <a:rPr lang="en-US" sz="1800" dirty="0" smtClean="0"/>
              <a:t>3,558,266</a:t>
            </a:r>
          </a:p>
          <a:p>
            <a:pPr marL="0" indent="0">
              <a:buClr>
                <a:schemeClr val="tx2"/>
              </a:buClr>
              <a:buNone/>
            </a:pPr>
            <a:endParaRPr lang="en-US" sz="1800" dirty="0"/>
          </a:p>
          <a:p>
            <a:pPr>
              <a:buClr>
                <a:schemeClr val="tx2"/>
              </a:buClr>
              <a:buFont typeface="Wingdings" pitchFamily="2" charset="2"/>
              <a:buChar char="q"/>
            </a:pPr>
            <a:r>
              <a:rPr lang="en-US" sz="1800" dirty="0" smtClean="0"/>
              <a:t>Total Unfunded/Utilities </a:t>
            </a:r>
            <a:r>
              <a:rPr lang="en-US" sz="1800" dirty="0" smtClean="0"/>
              <a:t>= </a:t>
            </a:r>
            <a:r>
              <a:rPr lang="en-US" sz="1800" dirty="0" smtClean="0"/>
              <a:t>$198,325 </a:t>
            </a:r>
            <a:r>
              <a:rPr lang="en-US" sz="1800" dirty="0" smtClean="0"/>
              <a:t>Woodland’s portion </a:t>
            </a:r>
            <a:r>
              <a:rPr lang="en-US" sz="1800" dirty="0" smtClean="0"/>
              <a:t>for 15-16 is $73,935, which represents 37.28% ownership of the </a:t>
            </a:r>
            <a:r>
              <a:rPr lang="en-US" sz="1800" dirty="0" smtClean="0"/>
              <a:t>Co-Op</a:t>
            </a:r>
            <a:endParaRPr lang="en-US" sz="1800" dirty="0" smtClean="0"/>
          </a:p>
          <a:p>
            <a:pPr>
              <a:buClr>
                <a:schemeClr val="tx2"/>
              </a:buClr>
              <a:buFont typeface="Wingdings" pitchFamily="2" charset="2"/>
              <a:buChar char="q"/>
            </a:pPr>
            <a:endParaRPr lang="en-US" sz="1800" dirty="0" smtClean="0"/>
          </a:p>
          <a:p>
            <a:pPr>
              <a:buClr>
                <a:schemeClr val="tx2"/>
              </a:buClr>
              <a:buFont typeface="Wingdings" pitchFamily="2" charset="2"/>
              <a:buChar char="q"/>
            </a:pPr>
            <a:endParaRPr lang="en-US" sz="1800" dirty="0"/>
          </a:p>
        </p:txBody>
      </p:sp>
      <p:sp>
        <p:nvSpPr>
          <p:cNvPr id="8" name="Content Placeholder 7"/>
          <p:cNvSpPr>
            <a:spLocks noGrp="1"/>
          </p:cNvSpPr>
          <p:nvPr>
            <p:ph sz="quarter" idx="4"/>
          </p:nvPr>
        </p:nvSpPr>
        <p:spPr>
          <a:xfrm>
            <a:off x="4645025" y="2514601"/>
            <a:ext cx="4041775" cy="4190999"/>
          </a:xfrm>
        </p:spPr>
        <p:txBody>
          <a:bodyPr>
            <a:normAutofit fontScale="92500" lnSpcReduction="10000"/>
          </a:bodyPr>
          <a:lstStyle/>
          <a:p>
            <a:pPr>
              <a:buClr>
                <a:schemeClr val="tx2"/>
              </a:buClr>
              <a:buFont typeface="Wingdings" pitchFamily="2" charset="2"/>
              <a:buChar char="q"/>
            </a:pPr>
            <a:r>
              <a:rPr lang="en-US" sz="1800" dirty="0" smtClean="0"/>
              <a:t>Total Meals Served = </a:t>
            </a:r>
            <a:r>
              <a:rPr lang="en-US" sz="1800" dirty="0" smtClean="0"/>
              <a:t>64,247 Breakfasts (average of 357 per day) and 194,304 Lunches (average of 1,080 per day), as well as over 35,000 a la carte items</a:t>
            </a:r>
            <a:endParaRPr lang="en-US" sz="1800" dirty="0" smtClean="0"/>
          </a:p>
          <a:p>
            <a:pPr>
              <a:buClr>
                <a:schemeClr val="tx2"/>
              </a:buClr>
              <a:buFont typeface="Wingdings" pitchFamily="2" charset="2"/>
              <a:buChar char="q"/>
            </a:pPr>
            <a:r>
              <a:rPr lang="en-US" sz="1800" dirty="0" smtClean="0"/>
              <a:t>Total </a:t>
            </a:r>
            <a:r>
              <a:rPr lang="en-US" sz="1800" dirty="0" smtClean="0"/>
              <a:t>Expenses  = </a:t>
            </a:r>
            <a:r>
              <a:rPr lang="en-US" sz="1800" dirty="0" smtClean="0"/>
              <a:t>$929,289</a:t>
            </a:r>
            <a:endParaRPr lang="en-US" sz="1800" dirty="0" smtClean="0"/>
          </a:p>
          <a:p>
            <a:pPr>
              <a:buClr>
                <a:schemeClr val="tx2"/>
              </a:buClr>
              <a:buFont typeface="Wingdings" pitchFamily="2" charset="2"/>
              <a:buChar char="q"/>
            </a:pPr>
            <a:r>
              <a:rPr lang="en-US" sz="1800" dirty="0" smtClean="0"/>
              <a:t>Total </a:t>
            </a:r>
            <a:r>
              <a:rPr lang="en-US" sz="1800" dirty="0" smtClean="0"/>
              <a:t>Revenues = </a:t>
            </a:r>
            <a:r>
              <a:rPr lang="en-US" sz="1800" dirty="0" smtClean="0"/>
              <a:t>$831,593</a:t>
            </a:r>
            <a:endParaRPr lang="en-US" sz="1800" dirty="0" smtClean="0"/>
          </a:p>
          <a:p>
            <a:pPr>
              <a:buClr>
                <a:schemeClr val="tx2"/>
              </a:buClr>
              <a:buFont typeface="Wingdings" pitchFamily="2" charset="2"/>
              <a:buChar char="q"/>
            </a:pPr>
            <a:r>
              <a:rPr lang="en-US" sz="1800" dirty="0" smtClean="0"/>
              <a:t>Sodexo Guarantee </a:t>
            </a:r>
            <a:r>
              <a:rPr lang="en-US" sz="1800" dirty="0" smtClean="0"/>
              <a:t>($</a:t>
            </a:r>
            <a:r>
              <a:rPr lang="en-US" sz="1800" dirty="0" smtClean="0"/>
              <a:t>105,193) and the actual for this year was ($97,696).  There are about $12,000 </a:t>
            </a:r>
            <a:r>
              <a:rPr lang="en-US" sz="1800" dirty="0" smtClean="0"/>
              <a:t>of expenditures that are outside the contract, which would result in a loss of approximately ($85,000) which is within Sodexo’s guarantee.  I have met with Sodexo and we have agreed and closed out the 15-16 year.</a:t>
            </a:r>
            <a:endParaRPr lang="en-US" sz="1800" dirty="0" smtClean="0"/>
          </a:p>
          <a:p>
            <a:pPr>
              <a:buNone/>
            </a:pPr>
            <a:endParaRPr lang="en-US" sz="1800" dirty="0" smtClean="0"/>
          </a:p>
          <a:p>
            <a:pPr>
              <a:buNone/>
            </a:pPr>
            <a:endParaRPr lang="en-US" sz="1800" dirty="0" smtClean="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Transportation</a:t>
            </a:r>
            <a:r>
              <a:rPr lang="en-US" dirty="0" smtClean="0"/>
              <a:t>	</a:t>
            </a:r>
            <a:endParaRPr lang="en-US" dirty="0"/>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Food Service</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build="p"/>
      <p:bldP spid="5" grpId="0" build="p" animBg="1"/>
      <p:bldP spid="7"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and After School Care</a:t>
            </a:r>
            <a:endParaRPr lang="en-US" dirty="0"/>
          </a:p>
        </p:txBody>
      </p:sp>
      <p:sp>
        <p:nvSpPr>
          <p:cNvPr id="7" name="Content Placeholder 6"/>
          <p:cNvSpPr>
            <a:spLocks noGrp="1"/>
          </p:cNvSpPr>
          <p:nvPr>
            <p:ph sz="quarter" idx="1"/>
          </p:nvPr>
        </p:nvSpPr>
        <p:spPr>
          <a:xfrm>
            <a:off x="685800" y="1676400"/>
            <a:ext cx="8077200" cy="4648200"/>
          </a:xfrm>
        </p:spPr>
        <p:txBody>
          <a:bodyPr>
            <a:normAutofit fontScale="77500" lnSpcReduction="20000"/>
          </a:bodyPr>
          <a:lstStyle/>
          <a:p>
            <a:r>
              <a:rPr lang="en-US" dirty="0" smtClean="0"/>
              <a:t>The WCC and YCC programs add opportunities for parents and students in a small community without many daycare options for families</a:t>
            </a:r>
          </a:p>
          <a:p>
            <a:r>
              <a:rPr lang="en-US" dirty="0" smtClean="0"/>
              <a:t>Programs served about </a:t>
            </a:r>
            <a:r>
              <a:rPr lang="en-US" dirty="0" smtClean="0"/>
              <a:t>120 </a:t>
            </a:r>
            <a:r>
              <a:rPr lang="en-US" dirty="0" smtClean="0"/>
              <a:t>families throughout the year and also provided summer care</a:t>
            </a:r>
          </a:p>
          <a:p>
            <a:r>
              <a:rPr lang="en-US" dirty="0" smtClean="0"/>
              <a:t>WCC program is licensed by the state and able to provide options for low income families</a:t>
            </a:r>
          </a:p>
          <a:p>
            <a:r>
              <a:rPr lang="en-US" dirty="0" smtClean="0"/>
              <a:t>Daycare programs ran at a </a:t>
            </a:r>
            <a:r>
              <a:rPr lang="en-US" dirty="0" smtClean="0"/>
              <a:t>loss </a:t>
            </a:r>
            <a:r>
              <a:rPr lang="en-US" dirty="0" smtClean="0"/>
              <a:t>of </a:t>
            </a:r>
            <a:r>
              <a:rPr lang="en-US" dirty="0" smtClean="0"/>
              <a:t>($8,650).  </a:t>
            </a:r>
            <a:r>
              <a:rPr lang="en-US" dirty="0" smtClean="0"/>
              <a:t>Last year they had a profit of just over </a:t>
            </a:r>
            <a:r>
              <a:rPr lang="en-US" dirty="0" smtClean="0"/>
              <a:t>$1,000.  </a:t>
            </a:r>
            <a:r>
              <a:rPr lang="en-US" dirty="0" smtClean="0"/>
              <a:t>In prior years the district was subsidizing </a:t>
            </a:r>
            <a:r>
              <a:rPr lang="en-US" dirty="0" smtClean="0"/>
              <a:t>approximately $14,000 </a:t>
            </a:r>
            <a:r>
              <a:rPr lang="en-US" dirty="0" smtClean="0"/>
              <a:t>per year with levy dollars</a:t>
            </a:r>
            <a:r>
              <a:rPr lang="en-US" dirty="0" smtClean="0"/>
              <a:t>.</a:t>
            </a:r>
          </a:p>
          <a:p>
            <a:r>
              <a:rPr lang="en-US" dirty="0" smtClean="0"/>
              <a:t>WCC loss </a:t>
            </a:r>
            <a:r>
              <a:rPr lang="en-US" dirty="0" smtClean="0"/>
              <a:t>of </a:t>
            </a:r>
            <a:r>
              <a:rPr lang="en-US" dirty="0" smtClean="0"/>
              <a:t>($1,900) </a:t>
            </a:r>
            <a:r>
              <a:rPr lang="en-US" dirty="0" smtClean="0"/>
              <a:t>and YCC loss of </a:t>
            </a:r>
            <a:r>
              <a:rPr lang="en-US" dirty="0" smtClean="0"/>
              <a:t>($6,750).  These numbers can fluctuate depending on the staff and the level of benefits they choose.  For instance, YCC total expenditures were approximately $11,500 and of this amount almost $4,000 were for benefits.  We have increased the rates to generate more revenues for 16-17.</a:t>
            </a:r>
            <a:endParaRPr lang="en-US" dirty="0" smtClean="0"/>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smtClean="0"/>
              <a:t>Capital Projects  </a:t>
            </a:r>
          </a:p>
          <a:p>
            <a:r>
              <a:rPr lang="en-US" dirty="0" smtClean="0"/>
              <a:t>Debt Service</a:t>
            </a:r>
          </a:p>
          <a:p>
            <a:r>
              <a:rPr lang="en-US" dirty="0" smtClean="0"/>
              <a:t>ASB	 </a:t>
            </a:r>
          </a:p>
          <a:p>
            <a:r>
              <a:rPr lang="en-US" dirty="0" smtClean="0"/>
              <a:t>Transportation vehicle</a:t>
            </a:r>
            <a:endParaRPr lang="en-US" dirty="0"/>
          </a:p>
        </p:txBody>
      </p:sp>
      <p:sp>
        <p:nvSpPr>
          <p:cNvPr id="2" name="Title 1"/>
          <p:cNvSpPr>
            <a:spLocks noGrp="1"/>
          </p:cNvSpPr>
          <p:nvPr>
            <p:ph type="title"/>
          </p:nvPr>
        </p:nvSpPr>
        <p:spPr>
          <a:xfrm>
            <a:off x="1371600" y="1219200"/>
            <a:ext cx="6858000" cy="1362075"/>
          </a:xfrm>
        </p:spPr>
        <p:txBody>
          <a:bodyPr/>
          <a:lstStyle/>
          <a:p>
            <a:r>
              <a:rPr lang="en-US" dirty="0" smtClean="0">
                <a:effectLst>
                  <a:reflection blurRad="6350" stA="55000" endA="300" endPos="45500" dir="5400000" sy="-100000" algn="bl" rotWithShape="0"/>
                </a:effectLst>
              </a:rPr>
              <a:t>Other Funds</a:t>
            </a:r>
            <a:endParaRPr lang="en-US" dirty="0">
              <a:effectLst>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a:t>
            </a:r>
            <a:r>
              <a:rPr lang="en-US" b="1" dirty="0" smtClean="0">
                <a:ln w="18415" cmpd="sng">
                  <a:solidFill>
                    <a:srgbClr val="FFFFFF"/>
                  </a:solidFill>
                  <a:prstDash val="solid"/>
                </a:ln>
                <a:solidFill>
                  <a:srgbClr val="FFFFFF"/>
                </a:solidFill>
                <a:effectLst>
                  <a:reflection blurRad="6350" stA="60000" endA="900" endPos="58000" dir="5400000" sy="-100000" algn="bl" rotWithShape="0"/>
                </a:effectLst>
                <a:latin typeface="Century Gothic" pitchFamily="34" charset="0"/>
              </a:rPr>
              <a:t>Projects</a:t>
            </a:r>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a:t>
            </a:r>
            <a:r>
              <a:rPr lang="en-US" dirty="0" smtClean="0"/>
              <a:t>1,292,856</a:t>
            </a:r>
            <a:endParaRPr lang="en-US" dirty="0" smtClean="0"/>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Revenues/Other Fin </a:t>
            </a:r>
            <a:r>
              <a:rPr lang="en-US" dirty="0" err="1" smtClean="0"/>
              <a:t>Srce</a:t>
            </a:r>
            <a:r>
              <a:rPr lang="en-US" dirty="0" smtClean="0"/>
              <a:t>	</a:t>
            </a:r>
            <a:r>
              <a:rPr lang="en-US" dirty="0"/>
              <a:t>$1,589,750</a:t>
            </a:r>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			$</a:t>
            </a:r>
            <a:r>
              <a:rPr lang="en-US" u="sng" dirty="0" smtClean="0"/>
              <a:t>2,071,030</a:t>
            </a:r>
            <a:endParaRPr lang="en-US" u="sng" dirty="0" smtClean="0"/>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a:t>
            </a:r>
            <a:r>
              <a:rPr lang="en-US" dirty="0" smtClean="0"/>
              <a:t>Fund Balance		</a:t>
            </a:r>
            <a:r>
              <a:rPr lang="en-US" dirty="0" smtClean="0"/>
              <a:t>$   811,576</a:t>
            </a:r>
          </a:p>
        </p:txBody>
      </p:sp>
      <p:sp>
        <p:nvSpPr>
          <p:cNvPr id="2" name="TextBox 1"/>
          <p:cNvSpPr txBox="1"/>
          <p:nvPr/>
        </p:nvSpPr>
        <p:spPr>
          <a:xfrm>
            <a:off x="838200" y="5638800"/>
            <a:ext cx="6629400" cy="923330"/>
          </a:xfrm>
          <a:prstGeom prst="rect">
            <a:avLst/>
          </a:prstGeom>
          <a:noFill/>
        </p:spPr>
        <p:txBody>
          <a:bodyPr wrap="square" rtlCol="0">
            <a:spAutoFit/>
          </a:bodyPr>
          <a:lstStyle/>
          <a:p>
            <a:r>
              <a:rPr lang="en-US" dirty="0" smtClean="0"/>
              <a:t>Total Fund Balance is made up of $73,163 in Impact Fees, $683,626 in Bond Funds, $39,675 Designated for Future Capital Projects and $15,111 in KWRL Capital Funds.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609600" y="0"/>
            <a:ext cx="79248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chemeClr val="tx1"/>
                </a:solidFill>
                <a:effectLst>
                  <a:reflection blurRad="6350" stA="55000" endA="300" endPos="45500" dir="5400000" sy="-100000" algn="bl" rotWithShape="0"/>
                </a:effectLst>
                <a:uLnTx/>
                <a:uFillTx/>
                <a:latin typeface="Century Gothic" pitchFamily="34" charset="0"/>
                <a:ea typeface="+mj-ea"/>
                <a:cs typeface="+mj-cs"/>
              </a:rPr>
              <a:t>Debt Service Fund</a:t>
            </a:r>
            <a:endParaRPr kumimoji="0" lang="en-US" sz="4400" b="1" i="0" u="none" strike="noStrike" kern="1200" cap="none" spc="0" normalizeH="0" baseline="0" noProof="0" dirty="0">
              <a:ln>
                <a:noFill/>
              </a:ln>
              <a:solidFill>
                <a:schemeClr val="tx1"/>
              </a:solidFill>
              <a:effectLst>
                <a:reflection blurRad="6350" stA="55000" endA="300" endPos="45500" dir="5400000" sy="-100000" algn="bl" rotWithShape="0"/>
              </a:effectLst>
              <a:uLnTx/>
              <a:uFillTx/>
              <a:latin typeface="Century Gothic" pitchFamily="34" charset="0"/>
              <a:ea typeface="+mj-ea"/>
              <a:cs typeface="+mj-cs"/>
            </a:endParaRPr>
          </a:p>
        </p:txBody>
      </p:sp>
      <p:sp>
        <p:nvSpPr>
          <p:cNvPr id="12" name="Rectangle 11"/>
          <p:cNvSpPr/>
          <p:nvPr/>
        </p:nvSpPr>
        <p:spPr>
          <a:xfrm>
            <a:off x="304800" y="1524000"/>
            <a:ext cx="8534400" cy="646331"/>
          </a:xfrm>
          <a:prstGeom prst="rect">
            <a:avLst/>
          </a:prstGeom>
        </p:spPr>
        <p:txBody>
          <a:bodyPr wrap="square">
            <a:spAutoFit/>
          </a:bodyPr>
          <a:lstStyle/>
          <a:p>
            <a:r>
              <a:rPr lang="en-US" dirty="0" smtClean="0"/>
              <a:t>This fund is used to collect tax revenue and pay the principal and interest on bonds. Payments are made twice a year, December and June.</a:t>
            </a:r>
          </a:p>
        </p:txBody>
      </p:sp>
      <p:sp>
        <p:nvSpPr>
          <p:cNvPr id="16" name="TextBox 15"/>
          <p:cNvSpPr txBox="1"/>
          <p:nvPr/>
        </p:nvSpPr>
        <p:spPr>
          <a:xfrm>
            <a:off x="152400" y="6096000"/>
            <a:ext cx="8534400" cy="369332"/>
          </a:xfrm>
          <a:prstGeom prst="rect">
            <a:avLst/>
          </a:prstGeom>
          <a:noFill/>
        </p:spPr>
        <p:txBody>
          <a:bodyPr wrap="square" rtlCol="0">
            <a:spAutoFit/>
          </a:bodyPr>
          <a:lstStyle/>
          <a:p>
            <a:r>
              <a:rPr lang="en-US" dirty="0" smtClean="0"/>
              <a:t>Amount available for principal/interest at August 31, </a:t>
            </a:r>
            <a:r>
              <a:rPr lang="en-US" dirty="0" smtClean="0"/>
              <a:t>2016 </a:t>
            </a:r>
            <a:r>
              <a:rPr lang="en-US" dirty="0" smtClean="0"/>
              <a:t>= $</a:t>
            </a:r>
            <a:r>
              <a:rPr lang="en-US" dirty="0" smtClean="0"/>
              <a:t>1,616,728</a:t>
            </a:r>
            <a:endParaRPr lang="en-US" dirty="0"/>
          </a:p>
        </p:txBody>
      </p:sp>
      <p:graphicFrame>
        <p:nvGraphicFramePr>
          <p:cNvPr id="3" name="Content Placeholder 2"/>
          <p:cNvGraphicFramePr>
            <a:graphicFrameLocks noGrp="1"/>
          </p:cNvGraphicFramePr>
          <p:nvPr>
            <p:ph sz="quarter" idx="1"/>
            <p:extLst>
              <p:ext uri="{D42A27DB-BD31-4B8C-83A1-F6EECF244321}">
                <p14:modId xmlns:p14="http://schemas.microsoft.com/office/powerpoint/2010/main" val="2088861928"/>
              </p:ext>
            </p:extLst>
          </p:nvPr>
        </p:nvGraphicFramePr>
        <p:xfrm>
          <a:off x="457200" y="2362200"/>
          <a:ext cx="8305800" cy="3161131"/>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824129">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Debt</a:t>
                      </a:r>
                      <a:r>
                        <a:rPr lang="en-US" baseline="0" dirty="0" smtClean="0">
                          <a:solidFill>
                            <a:schemeClr val="bg1"/>
                          </a:solidFill>
                        </a:rPr>
                        <a:t> Balance </a:t>
                      </a:r>
                      <a:r>
                        <a:rPr lang="en-US" baseline="0" dirty="0" smtClean="0">
                          <a:solidFill>
                            <a:schemeClr val="bg1"/>
                          </a:solidFill>
                        </a:rPr>
                        <a:t>9/1/15</a:t>
                      </a:r>
                      <a:endParaRPr lang="en-US" dirty="0" smtClean="0">
                        <a:solidFill>
                          <a:schemeClr val="bg1"/>
                        </a:solidFill>
                      </a:endParaRPr>
                    </a:p>
                    <a:p>
                      <a:endParaRPr lang="en-US" dirty="0"/>
                    </a:p>
                  </a:txBody>
                  <a:tcPr/>
                </a:tc>
                <a:tc>
                  <a:txBody>
                    <a:bodyPr/>
                    <a:lstStyle/>
                    <a:p>
                      <a:r>
                        <a:rPr lang="en-US" dirty="0" smtClean="0">
                          <a:solidFill>
                            <a:schemeClr val="bg1"/>
                          </a:solidFill>
                        </a:rPr>
                        <a:t>Debt Issued</a:t>
                      </a:r>
                      <a:endParaRPr lang="en-US" dirty="0">
                        <a:solidFill>
                          <a:schemeClr val="bg1"/>
                        </a:solidFill>
                      </a:endParaRPr>
                    </a:p>
                  </a:txBody>
                  <a:tcPr/>
                </a:tc>
                <a:tc>
                  <a:txBody>
                    <a:bodyPr/>
                    <a:lstStyle/>
                    <a:p>
                      <a:r>
                        <a:rPr lang="en-US" dirty="0" smtClean="0">
                          <a:solidFill>
                            <a:schemeClr val="bg1"/>
                          </a:solidFill>
                        </a:rPr>
                        <a:t>Debt Redeemed</a:t>
                      </a:r>
                      <a:endParaRPr lang="en-US" dirty="0">
                        <a:solidFill>
                          <a:schemeClr val="bg1"/>
                        </a:solidFill>
                      </a:endParaRPr>
                    </a:p>
                  </a:txBody>
                  <a:tcPr/>
                </a:tc>
                <a:tc>
                  <a:txBody>
                    <a:bodyPr/>
                    <a:lstStyle/>
                    <a:p>
                      <a:r>
                        <a:rPr lang="en-US" dirty="0" smtClean="0">
                          <a:solidFill>
                            <a:schemeClr val="bg1"/>
                          </a:solidFill>
                        </a:rPr>
                        <a:t>Debt Balance </a:t>
                      </a:r>
                      <a:r>
                        <a:rPr lang="en-US" dirty="0" smtClean="0">
                          <a:solidFill>
                            <a:schemeClr val="bg1"/>
                          </a:solidFill>
                        </a:rPr>
                        <a:t>8/31/16</a:t>
                      </a:r>
                      <a:endParaRPr lang="en-US" dirty="0">
                        <a:solidFill>
                          <a:schemeClr val="bg1"/>
                        </a:solidFill>
                      </a:endParaRPr>
                    </a:p>
                  </a:txBody>
                  <a:tcPr/>
                </a:tc>
              </a:tr>
              <a:tr h="711301">
                <a:tc>
                  <a:txBody>
                    <a:bodyPr/>
                    <a:lstStyle/>
                    <a:p>
                      <a:r>
                        <a:rPr lang="en-US" dirty="0" smtClean="0"/>
                        <a:t>Voted Debt</a:t>
                      </a:r>
                      <a:endParaRPr lang="en-US" dirty="0"/>
                    </a:p>
                  </a:txBody>
                  <a:tcPr/>
                </a:tc>
                <a:tc>
                  <a:txBody>
                    <a:bodyPr/>
                    <a:lstStyle/>
                    <a:p>
                      <a:r>
                        <a:rPr lang="en-US" dirty="0" smtClean="0"/>
                        <a:t>$53,870,000</a:t>
                      </a:r>
                      <a:endParaRPr lang="en-US" dirty="0"/>
                    </a:p>
                  </a:txBody>
                  <a:tcPr/>
                </a:tc>
                <a:tc>
                  <a:txBody>
                    <a:bodyPr/>
                    <a:lstStyle/>
                    <a:p>
                      <a:r>
                        <a:rPr lang="en-US" dirty="0" smtClean="0"/>
                        <a:t>$             0</a:t>
                      </a:r>
                      <a:endParaRPr lang="en-US" dirty="0"/>
                    </a:p>
                  </a:txBody>
                  <a:tcPr/>
                </a:tc>
                <a:tc>
                  <a:txBody>
                    <a:bodyPr/>
                    <a:lstStyle/>
                    <a:p>
                      <a:r>
                        <a:rPr lang="en-US" dirty="0" smtClean="0"/>
                        <a:t>$  </a:t>
                      </a:r>
                      <a:r>
                        <a:rPr lang="en-US" dirty="0" smtClean="0"/>
                        <a:t>   865,000</a:t>
                      </a:r>
                      <a:endParaRPr lang="en-US" dirty="0"/>
                    </a:p>
                  </a:txBody>
                  <a:tcPr/>
                </a:tc>
                <a:tc>
                  <a:txBody>
                    <a:bodyPr/>
                    <a:lstStyle/>
                    <a:p>
                      <a:r>
                        <a:rPr lang="en-US" dirty="0" smtClean="0"/>
                        <a:t>$</a:t>
                      </a:r>
                      <a:r>
                        <a:rPr lang="en-US" dirty="0" smtClean="0"/>
                        <a:t>53,005,000</a:t>
                      </a:r>
                      <a:endParaRPr lang="en-US" dirty="0"/>
                    </a:p>
                  </a:txBody>
                  <a:tcPr/>
                </a:tc>
              </a:tr>
              <a:tr h="824129">
                <a:tc>
                  <a:txBody>
                    <a:bodyPr/>
                    <a:lstStyle/>
                    <a:p>
                      <a:r>
                        <a:rPr lang="en-US" dirty="0" smtClean="0"/>
                        <a:t>Non-Voted</a:t>
                      </a:r>
                      <a:r>
                        <a:rPr lang="en-US" baseline="0" dirty="0" smtClean="0"/>
                        <a:t> Debt</a:t>
                      </a:r>
                      <a:endParaRPr lang="en-US" dirty="0"/>
                    </a:p>
                  </a:txBody>
                  <a:tcPr/>
                </a:tc>
                <a:tc>
                  <a:txBody>
                    <a:bodyPr/>
                    <a:lstStyle/>
                    <a:p>
                      <a:r>
                        <a:rPr lang="en-US" dirty="0" smtClean="0"/>
                        <a:t>$     106,025</a:t>
                      </a:r>
                      <a:endParaRPr lang="en-US" dirty="0"/>
                    </a:p>
                  </a:txBody>
                  <a:tcPr/>
                </a:tc>
                <a:tc>
                  <a:txBody>
                    <a:bodyPr/>
                    <a:lstStyle/>
                    <a:p>
                      <a:r>
                        <a:rPr lang="en-US" dirty="0" smtClean="0"/>
                        <a:t>$           </a:t>
                      </a:r>
                      <a:r>
                        <a:rPr lang="en-US" dirty="0" smtClean="0"/>
                        <a:t>  0</a:t>
                      </a:r>
                      <a:endParaRPr lang="en-US" dirty="0"/>
                    </a:p>
                  </a:txBody>
                  <a:tcPr/>
                </a:tc>
                <a:tc>
                  <a:txBody>
                    <a:bodyPr/>
                    <a:lstStyle/>
                    <a:p>
                      <a:r>
                        <a:rPr lang="en-US" dirty="0" smtClean="0"/>
                        <a:t>$     </a:t>
                      </a:r>
                      <a:r>
                        <a:rPr lang="en-US" dirty="0" smtClean="0"/>
                        <a:t>106,025</a:t>
                      </a:r>
                      <a:endParaRPr lang="en-US" dirty="0"/>
                    </a:p>
                  </a:txBody>
                  <a:tcPr/>
                </a:tc>
                <a:tc>
                  <a:txBody>
                    <a:bodyPr/>
                    <a:lstStyle/>
                    <a:p>
                      <a:r>
                        <a:rPr lang="en-US" dirty="0" smtClean="0"/>
                        <a:t>$     </a:t>
                      </a:r>
                      <a:r>
                        <a:rPr lang="en-US" dirty="0" smtClean="0"/>
                        <a:t>          0</a:t>
                      </a:r>
                      <a:endParaRPr lang="en-US" dirty="0"/>
                    </a:p>
                  </a:txBody>
                  <a:tcPr/>
                </a:tc>
              </a:tr>
              <a:tr h="711301">
                <a:tc>
                  <a:txBody>
                    <a:bodyPr/>
                    <a:lstStyle/>
                    <a:p>
                      <a:r>
                        <a:rPr lang="en-US" dirty="0" smtClean="0"/>
                        <a:t>Total</a:t>
                      </a:r>
                      <a:endParaRPr lang="en-US" dirty="0"/>
                    </a:p>
                  </a:txBody>
                  <a:tcPr/>
                </a:tc>
                <a:tc>
                  <a:txBody>
                    <a:bodyPr/>
                    <a:lstStyle/>
                    <a:p>
                      <a:r>
                        <a:rPr lang="en-US" dirty="0" smtClean="0"/>
                        <a:t>$53,976,025</a:t>
                      </a:r>
                      <a:endParaRPr lang="en-US" dirty="0"/>
                    </a:p>
                  </a:txBody>
                  <a:tcPr/>
                </a:tc>
                <a:tc>
                  <a:txBody>
                    <a:bodyPr/>
                    <a:lstStyle/>
                    <a:p>
                      <a:r>
                        <a:rPr lang="en-US" dirty="0" smtClean="0"/>
                        <a:t>$             0</a:t>
                      </a:r>
                      <a:endParaRPr lang="en-US" dirty="0"/>
                    </a:p>
                  </a:txBody>
                  <a:tcPr/>
                </a:tc>
                <a:tc>
                  <a:txBody>
                    <a:bodyPr/>
                    <a:lstStyle/>
                    <a:p>
                      <a:r>
                        <a:rPr lang="en-US" dirty="0" smtClean="0"/>
                        <a:t>$  4,508,895</a:t>
                      </a:r>
                      <a:endParaRPr lang="en-US" dirty="0"/>
                    </a:p>
                  </a:txBody>
                  <a:tcPr/>
                </a:tc>
                <a:tc>
                  <a:txBody>
                    <a:bodyPr/>
                    <a:lstStyle/>
                    <a:p>
                      <a:r>
                        <a:rPr lang="en-US" dirty="0" smtClean="0"/>
                        <a:t>$</a:t>
                      </a:r>
                      <a:r>
                        <a:rPr lang="en-US" dirty="0" smtClean="0"/>
                        <a:t>53,005,000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smtClean="0">
                <a:solidFill>
                  <a:schemeClr val="tx1"/>
                </a:solidFill>
                <a:effectLst>
                  <a:reflection blurRad="6350" stA="60000" endA="900" endPos="58000" dir="5400000" sy="-100000" algn="bl" rotWithShape="0"/>
                </a:effectLst>
                <a:latin typeface="Century Gothic" pitchFamily="34" charset="0"/>
              </a:rPr>
              <a:t>ASB FUND</a:t>
            </a:r>
            <a:endParaRPr lang="en-US" b="1" dirty="0">
              <a:solidFill>
                <a:schemeClr val="tx1"/>
              </a:solidFill>
              <a:effectLst>
                <a:reflection blurRad="6350" stA="60000" endA="900" endPos="58000" dir="5400000" sy="-100000" algn="bl" rotWithShape="0"/>
              </a:effectLst>
              <a:latin typeface="Century Gothic" pitchFamily="34" charset="0"/>
            </a:endParaRP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smtClean="0"/>
          </a:p>
          <a:p>
            <a:pPr>
              <a:buClr>
                <a:schemeClr val="tx2"/>
              </a:buClr>
              <a:buFont typeface="Wingdings" pitchFamily="2" charset="2"/>
              <a:buChar char="q"/>
            </a:pPr>
            <a:r>
              <a:rPr lang="en-US" dirty="0" smtClean="0"/>
              <a:t>  Beginning Fund Balance		$</a:t>
            </a:r>
            <a:r>
              <a:rPr lang="en-US" dirty="0" smtClean="0"/>
              <a:t>163,362</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Revenues				$</a:t>
            </a:r>
            <a:r>
              <a:rPr lang="en-US" dirty="0" smtClean="0"/>
              <a:t>280,692</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Expenditures				</a:t>
            </a:r>
            <a:r>
              <a:rPr lang="en-US" dirty="0"/>
              <a:t>$</a:t>
            </a:r>
            <a:r>
              <a:rPr lang="en-US" dirty="0" smtClean="0"/>
              <a:t>276,145</a:t>
            </a:r>
            <a:endParaRPr lang="en-US" dirty="0"/>
          </a:p>
          <a:p>
            <a:pPr>
              <a:buClr>
                <a:schemeClr val="tx2"/>
              </a:buClr>
              <a:buNone/>
            </a:pPr>
            <a:endParaRPr lang="en-US" sz="1400" dirty="0" smtClean="0"/>
          </a:p>
          <a:p>
            <a:pPr>
              <a:buClr>
                <a:schemeClr val="tx2"/>
              </a:buClr>
              <a:buFont typeface="Wingdings" pitchFamily="2" charset="2"/>
              <a:buChar char="q"/>
            </a:pPr>
            <a:r>
              <a:rPr lang="en-US" dirty="0" smtClean="0"/>
              <a:t>  Ending Fund Balance			$</a:t>
            </a:r>
            <a:r>
              <a:rPr lang="en-US" dirty="0" smtClean="0"/>
              <a:t>167,908</a:t>
            </a:r>
            <a:endParaRPr lang="en-US" dirty="0" smtClean="0"/>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smtClean="0"/>
              <a:t>ASB funds are for the extracurricular benefit for the students.  Their involvement in the decision-making process is an integral part of associated student body government.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tx1"/>
                </a:solidFill>
                <a:effectLst>
                  <a:reflection blurRad="6350" stA="60000" endA="900" endPos="58000" dir="5400000" sy="-100000" algn="bl" rotWithShape="0"/>
                </a:effectLst>
              </a:rPr>
              <a:t>TRANSPORTATION VEHICLE FUND</a:t>
            </a:r>
            <a:endParaRPr lang="en-US" dirty="0">
              <a:solidFill>
                <a:schemeClr val="tx1"/>
              </a:solidFill>
              <a:effectLst>
                <a:reflection blurRad="6350" stA="60000" endA="900" endPos="58000" dir="5400000" sy="-100000" algn="bl" rotWithShape="0"/>
              </a:effectLst>
            </a:endParaRP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smtClean="0"/>
          </a:p>
          <a:p>
            <a:pPr>
              <a:buClr>
                <a:schemeClr val="tx2"/>
              </a:buClr>
              <a:buFont typeface="Wingdings" pitchFamily="2" charset="2"/>
              <a:buChar char="q"/>
            </a:pPr>
            <a:r>
              <a:rPr lang="en-US" dirty="0" smtClean="0"/>
              <a:t>  Beginning Fund Balance		$</a:t>
            </a:r>
            <a:r>
              <a:rPr lang="en-US" dirty="0" smtClean="0"/>
              <a:t>3,613,477</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Revenues				$   </a:t>
            </a:r>
            <a:r>
              <a:rPr lang="en-US" dirty="0" smtClean="0"/>
              <a:t>715,891</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Expenditures				$   </a:t>
            </a:r>
            <a:r>
              <a:rPr lang="en-US" dirty="0" smtClean="0"/>
              <a:t>679,355</a:t>
            </a:r>
            <a:endParaRPr lang="en-US" dirty="0" smtClean="0"/>
          </a:p>
          <a:p>
            <a:pPr>
              <a:buClr>
                <a:schemeClr val="tx2"/>
              </a:buClr>
              <a:buNone/>
            </a:pPr>
            <a:endParaRPr lang="en-US" sz="1400" dirty="0" smtClean="0"/>
          </a:p>
          <a:p>
            <a:pPr>
              <a:buClr>
                <a:schemeClr val="tx2"/>
              </a:buClr>
              <a:buFont typeface="Wingdings" pitchFamily="2" charset="2"/>
              <a:buChar char="q"/>
            </a:pPr>
            <a:r>
              <a:rPr lang="en-US" dirty="0" smtClean="0"/>
              <a:t>  Ending Fund Balance			$</a:t>
            </a:r>
            <a:r>
              <a:rPr lang="en-US" dirty="0" smtClean="0"/>
              <a:t>3,650,013</a:t>
            </a:r>
            <a:endParaRPr lang="en-US" dirty="0" smtClean="0"/>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smtClean="0"/>
              <a:t>This fund is used to replace buses.  Revenue comes from the State (in the form of depreciation payments), interest earned on the investments and the annual levy payments made by the for Co-Op districts.  This fund is fully self-supporting with state depreciation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Fund Balance Summary</a:t>
            </a:r>
            <a:endParaRPr lang="en-US" dirty="0"/>
          </a:p>
        </p:txBody>
      </p:sp>
      <p:sp>
        <p:nvSpPr>
          <p:cNvPr id="3" name="Content Placeholder 2"/>
          <p:cNvSpPr>
            <a:spLocks noGrp="1"/>
          </p:cNvSpPr>
          <p:nvPr>
            <p:ph sz="quarter" idx="1"/>
          </p:nvPr>
        </p:nvSpPr>
        <p:spPr/>
        <p:txBody>
          <a:bodyPr/>
          <a:lstStyle/>
          <a:p>
            <a:r>
              <a:rPr lang="en-US" dirty="0" smtClean="0"/>
              <a:t>History of total fund balance at year-end and the percentage of budgeted expenditures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65765033"/>
              </p:ext>
            </p:extLst>
          </p:nvPr>
        </p:nvGraphicFramePr>
        <p:xfrm>
          <a:off x="990600" y="2895600"/>
          <a:ext cx="7391400" cy="3362960"/>
        </p:xfrm>
        <a:graphic>
          <a:graphicData uri="http://schemas.openxmlformats.org/drawingml/2006/table">
            <a:tbl>
              <a:tblPr firstRow="1" bandRow="1">
                <a:tableStyleId>{5C22544A-7EE6-4342-B048-85BDC9FD1C3A}</a:tableStyleId>
              </a:tblPr>
              <a:tblGrid>
                <a:gridCol w="1447800"/>
                <a:gridCol w="1981200"/>
                <a:gridCol w="1905000"/>
                <a:gridCol w="2057400"/>
              </a:tblGrid>
              <a:tr h="396240">
                <a:tc>
                  <a:txBody>
                    <a:bodyPr/>
                    <a:lstStyle/>
                    <a:p>
                      <a:pPr algn="ctr"/>
                      <a:r>
                        <a:rPr lang="en-US" dirty="0" smtClean="0"/>
                        <a:t>Year Ended</a:t>
                      </a:r>
                      <a:endParaRPr lang="en-US" dirty="0"/>
                    </a:p>
                  </a:txBody>
                  <a:tcPr/>
                </a:tc>
                <a:tc>
                  <a:txBody>
                    <a:bodyPr/>
                    <a:lstStyle/>
                    <a:p>
                      <a:pPr algn="ctr"/>
                      <a:r>
                        <a:rPr lang="en-US" dirty="0" smtClean="0"/>
                        <a:t>% of Expenditures</a:t>
                      </a:r>
                      <a:endParaRPr lang="en-US" dirty="0"/>
                    </a:p>
                  </a:txBody>
                  <a:tcPr/>
                </a:tc>
                <a:tc>
                  <a:txBody>
                    <a:bodyPr/>
                    <a:lstStyle/>
                    <a:p>
                      <a:pPr algn="ctr"/>
                      <a:r>
                        <a:rPr lang="en-US" dirty="0" smtClean="0"/>
                        <a:t>Budget</a:t>
                      </a:r>
                      <a:endParaRPr lang="en-US" dirty="0"/>
                    </a:p>
                  </a:txBody>
                  <a:tcPr/>
                </a:tc>
                <a:tc>
                  <a:txBody>
                    <a:bodyPr/>
                    <a:lstStyle/>
                    <a:p>
                      <a:pPr algn="ctr"/>
                      <a:r>
                        <a:rPr lang="en-US" dirty="0" smtClean="0"/>
                        <a:t>Total Fund</a:t>
                      </a:r>
                      <a:r>
                        <a:rPr lang="en-US" baseline="0" dirty="0" smtClean="0"/>
                        <a:t> Balance</a:t>
                      </a:r>
                      <a:endParaRPr lang="en-US" dirty="0"/>
                    </a:p>
                  </a:txBody>
                  <a:tcPr/>
                </a:tc>
              </a:tr>
              <a:tr h="370840">
                <a:tc>
                  <a:txBody>
                    <a:bodyPr/>
                    <a:lstStyle/>
                    <a:p>
                      <a:pPr algn="ctr" fontAlgn="b"/>
                      <a:r>
                        <a:rPr lang="en-US" sz="1200" b="0" i="0" u="none" strike="noStrike" dirty="0">
                          <a:effectLst/>
                          <a:latin typeface="Arial"/>
                        </a:rPr>
                        <a:t>2009</a:t>
                      </a:r>
                    </a:p>
                  </a:txBody>
                  <a:tcPr marL="9525" marR="9525" marT="9525" marB="0" anchor="b"/>
                </a:tc>
                <a:tc>
                  <a:txBody>
                    <a:bodyPr/>
                    <a:lstStyle/>
                    <a:p>
                      <a:pPr algn="ctr" fontAlgn="b"/>
                      <a:r>
                        <a:rPr lang="en-US" sz="1200" b="0" i="0" u="none" strike="noStrike" dirty="0">
                          <a:effectLst/>
                          <a:latin typeface="Arial"/>
                        </a:rPr>
                        <a:t>6.2%</a:t>
                      </a:r>
                    </a:p>
                  </a:txBody>
                  <a:tcPr marL="9525" marR="9525" marT="9525" marB="0" anchor="b"/>
                </a:tc>
                <a:tc>
                  <a:txBody>
                    <a:bodyPr/>
                    <a:lstStyle/>
                    <a:p>
                      <a:pPr algn="r" fontAlgn="b"/>
                      <a:r>
                        <a:rPr lang="en-US" sz="1200" b="0" i="0" u="none" strike="noStrike" dirty="0">
                          <a:effectLst/>
                          <a:latin typeface="Arial"/>
                        </a:rPr>
                        <a:t> $    21,340,015.00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1,316,966.00 </a:t>
                      </a:r>
                    </a:p>
                  </a:txBody>
                  <a:tcPr marL="9525" marR="9525" marT="9525" marB="0" anchor="b"/>
                </a:tc>
              </a:tr>
              <a:tr h="370840">
                <a:tc>
                  <a:txBody>
                    <a:bodyPr/>
                    <a:lstStyle/>
                    <a:p>
                      <a:pPr algn="ctr" fontAlgn="b"/>
                      <a:r>
                        <a:rPr lang="en-US" sz="1200" b="0" i="0" u="none" strike="noStrike">
                          <a:effectLst/>
                          <a:latin typeface="Arial"/>
                        </a:rPr>
                        <a:t>2010</a:t>
                      </a:r>
                    </a:p>
                  </a:txBody>
                  <a:tcPr marL="9525" marR="9525" marT="9525" marB="0" anchor="b"/>
                </a:tc>
                <a:tc>
                  <a:txBody>
                    <a:bodyPr/>
                    <a:lstStyle/>
                    <a:p>
                      <a:pPr algn="ctr" fontAlgn="b"/>
                      <a:r>
                        <a:rPr lang="en-US" sz="1200" b="0" i="0" u="none" strike="noStrike" dirty="0">
                          <a:effectLst/>
                          <a:latin typeface="Arial"/>
                        </a:rPr>
                        <a:t>8.8%</a:t>
                      </a:r>
                    </a:p>
                  </a:txBody>
                  <a:tcPr marL="9525" marR="9525" marT="9525" marB="0" anchor="b"/>
                </a:tc>
                <a:tc>
                  <a:txBody>
                    <a:bodyPr/>
                    <a:lstStyle/>
                    <a:p>
                      <a:pPr algn="r" fontAlgn="b"/>
                      <a:r>
                        <a:rPr lang="en-US" sz="1200" b="0" i="0" u="none" strike="noStrike" dirty="0">
                          <a:effectLst/>
                          <a:latin typeface="Arial"/>
                        </a:rPr>
                        <a:t> $    20,203,854.00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1,772,478.00 </a:t>
                      </a:r>
                    </a:p>
                  </a:txBody>
                  <a:tcPr marL="9525" marR="9525" marT="9525" marB="0" anchor="b"/>
                </a:tc>
              </a:tr>
              <a:tr h="370840">
                <a:tc>
                  <a:txBody>
                    <a:bodyPr/>
                    <a:lstStyle/>
                    <a:p>
                      <a:pPr algn="ctr" fontAlgn="b"/>
                      <a:r>
                        <a:rPr lang="en-US" sz="1200" b="0" i="0" u="none" strike="noStrike">
                          <a:effectLst/>
                          <a:latin typeface="Arial"/>
                        </a:rPr>
                        <a:t>2011</a:t>
                      </a:r>
                    </a:p>
                  </a:txBody>
                  <a:tcPr marL="9525" marR="9525" marT="9525" marB="0" anchor="b"/>
                </a:tc>
                <a:tc>
                  <a:txBody>
                    <a:bodyPr/>
                    <a:lstStyle/>
                    <a:p>
                      <a:pPr algn="ctr" fontAlgn="b"/>
                      <a:r>
                        <a:rPr lang="en-US" sz="1200" b="0" i="0" u="none" strike="noStrike" dirty="0">
                          <a:effectLst/>
                          <a:latin typeface="Arial"/>
                        </a:rPr>
                        <a:t>11.8%</a:t>
                      </a:r>
                    </a:p>
                  </a:txBody>
                  <a:tcPr marL="9525" marR="9525" marT="9525" marB="0" anchor="b"/>
                </a:tc>
                <a:tc>
                  <a:txBody>
                    <a:bodyPr/>
                    <a:lstStyle/>
                    <a:p>
                      <a:pPr algn="r" fontAlgn="b"/>
                      <a:r>
                        <a:rPr lang="en-US" sz="1200" b="0" i="0" u="none" strike="noStrike" dirty="0">
                          <a:effectLst/>
                          <a:latin typeface="Arial"/>
                        </a:rPr>
                        <a:t> $    20,707,518.00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2,436,449.00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2012</a:t>
                      </a:r>
                    </a:p>
                  </a:txBody>
                  <a:tcPr marL="9525" marR="9525" marT="9525" marB="0" anchor="b"/>
                </a:tc>
                <a:tc>
                  <a:txBody>
                    <a:bodyPr/>
                    <a:lstStyle/>
                    <a:p>
                      <a:pPr algn="ctr" fontAlgn="b"/>
                      <a:r>
                        <a:rPr lang="en-US" sz="1200" b="0" i="0" u="none" strike="noStrike" dirty="0">
                          <a:effectLst/>
                          <a:latin typeface="Arial"/>
                        </a:rPr>
                        <a:t>14.1%</a:t>
                      </a:r>
                    </a:p>
                  </a:txBody>
                  <a:tcPr marL="9525" marR="9525" marT="9525" marB="0" anchor="b"/>
                </a:tc>
                <a:tc>
                  <a:txBody>
                    <a:bodyPr/>
                    <a:lstStyle/>
                    <a:p>
                      <a:pPr algn="r" fontAlgn="b"/>
                      <a:r>
                        <a:rPr lang="en-US" sz="1200" b="0" i="0" u="none" strike="noStrike" dirty="0">
                          <a:effectLst/>
                          <a:latin typeface="Arial"/>
                        </a:rPr>
                        <a:t> $    21,029,248.00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2,967,227.00 </a:t>
                      </a:r>
                    </a:p>
                  </a:txBody>
                  <a:tcPr marL="9525" marR="9525" marT="9525" marB="0" anchor="b"/>
                </a:tc>
              </a:tr>
              <a:tr h="370840">
                <a:tc>
                  <a:txBody>
                    <a:bodyPr/>
                    <a:lstStyle/>
                    <a:p>
                      <a:pPr algn="ctr" fontAlgn="b"/>
                      <a:r>
                        <a:rPr lang="en-US" sz="1200" b="0" i="0" u="none" strike="noStrike" dirty="0" smtClean="0">
                          <a:effectLst/>
                          <a:latin typeface="Arial"/>
                        </a:rPr>
                        <a:t>2013</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21,251,166.00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2,515,483.00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2014</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23,652,108.00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2,785,917.00</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2015</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11.4</a:t>
                      </a:r>
                      <a:r>
                        <a:rPr lang="en-US" sz="1200" b="0" i="0" u="none" strike="noStrike" dirty="0">
                          <a:effectLst/>
                          <a:latin typeface="Arial"/>
                        </a:rPr>
                        <a:t>%</a:t>
                      </a:r>
                      <a:endParaRPr lang="en-US" sz="1200" b="0" i="0" u="none" strike="noStrike" dirty="0" smtClean="0">
                        <a:effectLst/>
                        <a:latin typeface="Arial"/>
                      </a:endParaRPr>
                    </a:p>
                  </a:txBody>
                  <a:tcPr marL="9525" marR="9525" marT="9525" marB="0" anchor="b"/>
                </a:tc>
                <a:tc>
                  <a:txBody>
                    <a:bodyPr/>
                    <a:lstStyle/>
                    <a:p>
                      <a:pPr algn="r" fontAlgn="b"/>
                      <a:r>
                        <a:rPr lang="en-US" sz="1200" b="0" i="0" u="none" strike="noStrike" dirty="0" smtClean="0">
                          <a:effectLst/>
                          <a:latin typeface="Arial"/>
                        </a:rPr>
                        <a:t>$  25,016,430.00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2,842,390.00</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2016</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9.5%</a:t>
                      </a:r>
                    </a:p>
                  </a:txBody>
                  <a:tcPr marL="9525" marR="9525" marT="9525" marB="0" anchor="b"/>
                </a:tc>
                <a:tc>
                  <a:txBody>
                    <a:bodyPr/>
                    <a:lstStyle/>
                    <a:p>
                      <a:pPr algn="r" fontAlgn="b"/>
                      <a:r>
                        <a:rPr lang="en-US" sz="1200" b="0" i="0" u="none" strike="noStrike" dirty="0" smtClean="0">
                          <a:effectLst/>
                          <a:latin typeface="Arial"/>
                        </a:rPr>
                        <a:t>$  28,233,915.00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2,676,560.00</a:t>
                      </a:r>
                      <a:endParaRPr lang="en-US" sz="12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6761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Balance/Enrollment</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650923688"/>
              </p:ext>
            </p:extLst>
          </p:nvPr>
        </p:nvGraphicFramePr>
        <p:xfrm>
          <a:off x="457200" y="1828800"/>
          <a:ext cx="7620000" cy="4658360"/>
        </p:xfrm>
        <a:graphic>
          <a:graphicData uri="http://schemas.openxmlformats.org/drawingml/2006/table">
            <a:tbl>
              <a:tblPr firstRow="1" bandRow="1">
                <a:tableStyleId>{5C22544A-7EE6-4342-B048-85BDC9FD1C3A}</a:tableStyleId>
              </a:tblPr>
              <a:tblGrid>
                <a:gridCol w="2667000"/>
                <a:gridCol w="2413000"/>
                <a:gridCol w="2540000"/>
              </a:tblGrid>
              <a:tr h="370840">
                <a:tc>
                  <a:txBody>
                    <a:bodyPr/>
                    <a:lstStyle/>
                    <a:p>
                      <a:endParaRPr lang="en-US" dirty="0"/>
                    </a:p>
                  </a:txBody>
                  <a:tcPr/>
                </a:tc>
                <a:tc>
                  <a:txBody>
                    <a:bodyPr/>
                    <a:lstStyle/>
                    <a:p>
                      <a:r>
                        <a:rPr lang="en-US" dirty="0" smtClean="0"/>
                        <a:t>August 31, 2016</a:t>
                      </a:r>
                      <a:endParaRPr lang="en-US" dirty="0"/>
                    </a:p>
                  </a:txBody>
                  <a:tcPr/>
                </a:tc>
                <a:tc>
                  <a:txBody>
                    <a:bodyPr/>
                    <a:lstStyle/>
                    <a:p>
                      <a:r>
                        <a:rPr lang="en-US" dirty="0" smtClean="0"/>
                        <a:t>August 31, 2015</a:t>
                      </a:r>
                      <a:endParaRPr lang="en-US" dirty="0"/>
                    </a:p>
                  </a:txBody>
                  <a:tcPr/>
                </a:tc>
              </a:tr>
              <a:tr h="370840">
                <a:tc>
                  <a:txBody>
                    <a:bodyPr/>
                    <a:lstStyle/>
                    <a:p>
                      <a:r>
                        <a:rPr lang="en-US" dirty="0" smtClean="0"/>
                        <a:t>Total Ending Fund Balance</a:t>
                      </a:r>
                      <a:endParaRPr lang="en-US" dirty="0"/>
                    </a:p>
                  </a:txBody>
                  <a:tcPr/>
                </a:tc>
                <a:tc>
                  <a:txBody>
                    <a:bodyPr/>
                    <a:lstStyle/>
                    <a:p>
                      <a:pPr algn="ctr"/>
                      <a:r>
                        <a:rPr lang="en-US" dirty="0" smtClean="0"/>
                        <a:t>$2,676,560</a:t>
                      </a:r>
                      <a:endParaRPr lang="en-US" dirty="0"/>
                    </a:p>
                  </a:txBody>
                  <a:tcPr/>
                </a:tc>
                <a:tc>
                  <a:txBody>
                    <a:bodyPr/>
                    <a:lstStyle/>
                    <a:p>
                      <a:pPr algn="ctr"/>
                      <a:r>
                        <a:rPr lang="en-US" dirty="0" smtClean="0"/>
                        <a:t>$2,842,390</a:t>
                      </a:r>
                      <a:endParaRPr lang="en-US" dirty="0"/>
                    </a:p>
                  </a:txBody>
                  <a:tcPr/>
                </a:tc>
              </a:tr>
              <a:tr h="370840">
                <a:tc>
                  <a:txBody>
                    <a:bodyPr/>
                    <a:lstStyle/>
                    <a:p>
                      <a:r>
                        <a:rPr lang="en-US" sz="1400" dirty="0" smtClean="0"/>
                        <a:t>     Restricted for </a:t>
                      </a:r>
                      <a:r>
                        <a:rPr lang="en-US" sz="1400" dirty="0" err="1" smtClean="0"/>
                        <a:t>Pgm</a:t>
                      </a:r>
                      <a:r>
                        <a:rPr lang="en-US" sz="1400" dirty="0" smtClean="0"/>
                        <a:t> Carryover</a:t>
                      </a:r>
                      <a:endParaRPr lang="en-US" sz="1400" dirty="0"/>
                    </a:p>
                  </a:txBody>
                  <a:tcPr/>
                </a:tc>
                <a:tc>
                  <a:txBody>
                    <a:bodyPr/>
                    <a:lstStyle/>
                    <a:p>
                      <a:pPr algn="ctr"/>
                      <a:r>
                        <a:rPr lang="en-US" dirty="0" smtClean="0"/>
                        <a:t>$     54,349</a:t>
                      </a:r>
                      <a:endParaRPr lang="en-US" dirty="0"/>
                    </a:p>
                  </a:txBody>
                  <a:tcPr/>
                </a:tc>
                <a:tc>
                  <a:txBody>
                    <a:bodyPr/>
                    <a:lstStyle/>
                    <a:p>
                      <a:pPr algn="ctr"/>
                      <a:r>
                        <a:rPr lang="en-US" dirty="0" smtClean="0"/>
                        <a:t>$      8,514</a:t>
                      </a:r>
                      <a:endParaRPr lang="en-US" dirty="0"/>
                    </a:p>
                  </a:txBody>
                  <a:tcPr/>
                </a:tc>
              </a:tr>
              <a:tr h="370840">
                <a:tc>
                  <a:txBody>
                    <a:bodyPr/>
                    <a:lstStyle/>
                    <a:p>
                      <a:r>
                        <a:rPr lang="en-US" dirty="0" smtClean="0"/>
                        <a:t>    </a:t>
                      </a:r>
                      <a:r>
                        <a:rPr lang="en-US" sz="1400" dirty="0" err="1" smtClean="0"/>
                        <a:t>Nonspendable</a:t>
                      </a:r>
                      <a:r>
                        <a:rPr lang="en-US" sz="1400" dirty="0" smtClean="0"/>
                        <a:t> for Prepaid</a:t>
                      </a:r>
                      <a:r>
                        <a:rPr lang="en-US" sz="1400" baseline="0" dirty="0" smtClean="0"/>
                        <a:t> </a:t>
                      </a:r>
                      <a:r>
                        <a:rPr lang="en-US" sz="1400" baseline="0" dirty="0" err="1" smtClean="0"/>
                        <a:t>Exp</a:t>
                      </a:r>
                      <a:endParaRPr lang="en-US" sz="1400" dirty="0"/>
                    </a:p>
                  </a:txBody>
                  <a:tcPr/>
                </a:tc>
                <a:tc>
                  <a:txBody>
                    <a:bodyPr/>
                    <a:lstStyle/>
                    <a:p>
                      <a:pPr algn="ctr"/>
                      <a:r>
                        <a:rPr lang="en-US" dirty="0" smtClean="0"/>
                        <a:t>$   160,483</a:t>
                      </a:r>
                      <a:endParaRPr lang="en-US" dirty="0"/>
                    </a:p>
                  </a:txBody>
                  <a:tcPr/>
                </a:tc>
                <a:tc>
                  <a:txBody>
                    <a:bodyPr/>
                    <a:lstStyle/>
                    <a:p>
                      <a:pPr algn="ctr"/>
                      <a:r>
                        <a:rPr lang="en-US" dirty="0" smtClean="0"/>
                        <a:t>$   220,992</a:t>
                      </a:r>
                      <a:endParaRPr lang="en-US" dirty="0"/>
                    </a:p>
                  </a:txBody>
                  <a:tcPr/>
                </a:tc>
              </a:tr>
              <a:tr h="370840">
                <a:tc>
                  <a:txBody>
                    <a:bodyPr/>
                    <a:lstStyle/>
                    <a:p>
                      <a:r>
                        <a:rPr lang="en-US" dirty="0" smtClean="0"/>
                        <a:t>    </a:t>
                      </a:r>
                      <a:r>
                        <a:rPr lang="en-US" sz="1400" dirty="0" smtClean="0"/>
                        <a:t>Assigned</a:t>
                      </a:r>
                      <a:r>
                        <a:rPr lang="en-US" sz="1400" baseline="0" dirty="0" smtClean="0"/>
                        <a:t> for Building/</a:t>
                      </a:r>
                      <a:r>
                        <a:rPr lang="en-US" sz="1400" baseline="0" dirty="0" err="1" smtClean="0"/>
                        <a:t>Dept</a:t>
                      </a:r>
                      <a:r>
                        <a:rPr lang="en-US" sz="1400" baseline="0" dirty="0" smtClean="0"/>
                        <a:t> CO</a:t>
                      </a:r>
                      <a:endParaRPr lang="en-US" sz="1400" dirty="0"/>
                    </a:p>
                  </a:txBody>
                  <a:tcPr/>
                </a:tc>
                <a:tc>
                  <a:txBody>
                    <a:bodyPr/>
                    <a:lstStyle/>
                    <a:p>
                      <a:pPr algn="ctr"/>
                      <a:r>
                        <a:rPr lang="en-US" dirty="0" smtClean="0"/>
                        <a:t>$ </a:t>
                      </a:r>
                      <a:r>
                        <a:rPr lang="en-US" baseline="0" dirty="0" smtClean="0"/>
                        <a:t>   </a:t>
                      </a:r>
                      <a:r>
                        <a:rPr lang="en-US" dirty="0" smtClean="0"/>
                        <a:t> 98,980</a:t>
                      </a:r>
                      <a:endParaRPr lang="en-US" dirty="0"/>
                    </a:p>
                  </a:txBody>
                  <a:tcPr/>
                </a:tc>
                <a:tc>
                  <a:txBody>
                    <a:bodyPr/>
                    <a:lstStyle/>
                    <a:p>
                      <a:pPr algn="ctr"/>
                      <a:r>
                        <a:rPr lang="en-US" dirty="0" smtClean="0"/>
                        <a:t>$ </a:t>
                      </a:r>
                      <a:r>
                        <a:rPr lang="en-US" baseline="0" dirty="0" smtClean="0"/>
                        <a:t>   </a:t>
                      </a:r>
                      <a:r>
                        <a:rPr lang="en-US" dirty="0" smtClean="0"/>
                        <a:t> 78,758</a:t>
                      </a:r>
                      <a:endParaRPr lang="en-US" dirty="0"/>
                    </a:p>
                  </a:txBody>
                  <a:tcPr/>
                </a:tc>
              </a:tr>
              <a:tr h="370840">
                <a:tc>
                  <a:txBody>
                    <a:bodyPr/>
                    <a:lstStyle/>
                    <a:p>
                      <a:r>
                        <a:rPr lang="en-US" dirty="0" smtClean="0"/>
                        <a:t>Unassigned</a:t>
                      </a:r>
                      <a:r>
                        <a:rPr lang="en-US" baseline="0" dirty="0" smtClean="0"/>
                        <a:t> Fund Balance</a:t>
                      </a:r>
                      <a:endParaRPr lang="en-US" dirty="0"/>
                    </a:p>
                  </a:txBody>
                  <a:tcPr/>
                </a:tc>
                <a:tc>
                  <a:txBody>
                    <a:bodyPr/>
                    <a:lstStyle/>
                    <a:p>
                      <a:pPr algn="ctr"/>
                      <a:r>
                        <a:rPr lang="en-US" dirty="0" smtClean="0"/>
                        <a:t>$2,362,748</a:t>
                      </a:r>
                      <a:endParaRPr lang="en-US" dirty="0"/>
                    </a:p>
                  </a:txBody>
                  <a:tcPr/>
                </a:tc>
                <a:tc>
                  <a:txBody>
                    <a:bodyPr/>
                    <a:lstStyle/>
                    <a:p>
                      <a:pPr algn="ctr"/>
                      <a:r>
                        <a:rPr lang="en-US" dirty="0" smtClean="0"/>
                        <a:t>$2,534,125</a:t>
                      </a:r>
                      <a:endParaRPr lang="en-US" dirty="0"/>
                    </a:p>
                  </a:txBody>
                  <a:tcPr/>
                </a:tc>
              </a:tr>
              <a:tr h="370840">
                <a:tc>
                  <a:txBody>
                    <a:bodyPr/>
                    <a:lstStyle/>
                    <a:p>
                      <a:pPr algn="l"/>
                      <a:r>
                        <a:rPr lang="en-US" sz="1600" baseline="0" dirty="0" smtClean="0"/>
                        <a:t>Unreserved FB Decrease from                                                      14-15 to 15-16</a:t>
                      </a:r>
                      <a:endParaRPr lang="en-US" sz="1600" dirty="0"/>
                    </a:p>
                  </a:txBody>
                  <a:tcPr/>
                </a:tc>
                <a:tc>
                  <a:txBody>
                    <a:bodyPr/>
                    <a:lstStyle/>
                    <a:p>
                      <a:pPr algn="ctr"/>
                      <a:r>
                        <a:rPr lang="en-US" dirty="0" smtClean="0"/>
                        <a:t>$  (171,377)</a:t>
                      </a:r>
                      <a:endParaRPr lang="en-US" dirty="0"/>
                    </a:p>
                  </a:txBody>
                  <a:tcPr/>
                </a:tc>
                <a:tc>
                  <a:txBody>
                    <a:bodyPr/>
                    <a:lstStyle/>
                    <a:p>
                      <a:pPr algn="ctr"/>
                      <a:r>
                        <a:rPr lang="en-US" dirty="0" smtClean="0"/>
                        <a:t>$   103,923</a:t>
                      </a:r>
                      <a:endParaRPr lang="en-US" dirty="0"/>
                    </a:p>
                  </a:txBody>
                  <a:tcPr/>
                </a:tc>
              </a:tr>
              <a:tr h="370840">
                <a:tc>
                  <a:txBody>
                    <a:bodyPr/>
                    <a:lstStyle/>
                    <a:p>
                      <a:endParaRPr lang="en-US" sz="1600" dirty="0"/>
                    </a:p>
                  </a:txBody>
                  <a:tcPr/>
                </a:tc>
                <a:tc>
                  <a:txBody>
                    <a:bodyPr/>
                    <a:lstStyle/>
                    <a:p>
                      <a:endParaRPr lang="en-US" dirty="0"/>
                    </a:p>
                  </a:txBody>
                  <a:tcPr/>
                </a:tc>
                <a:tc>
                  <a:txBody>
                    <a:bodyPr/>
                    <a:lstStyle/>
                    <a:p>
                      <a:endParaRPr lang="en-US" dirty="0"/>
                    </a:p>
                  </a:txBody>
                  <a:tcPr/>
                </a:tc>
              </a:tr>
              <a:tr h="370840">
                <a:tc>
                  <a:txBody>
                    <a:bodyPr/>
                    <a:lstStyle/>
                    <a:p>
                      <a:r>
                        <a:rPr lang="en-US" sz="1600" baseline="0" dirty="0" smtClean="0"/>
                        <a:t> BUDGETED ENROLLMENT</a:t>
                      </a:r>
                      <a:endParaRPr lang="en-US" sz="1600" dirty="0"/>
                    </a:p>
                  </a:txBody>
                  <a:tcPr/>
                </a:tc>
                <a:tc>
                  <a:txBody>
                    <a:bodyPr/>
                    <a:lstStyle/>
                    <a:p>
                      <a:pPr algn="ctr"/>
                      <a:r>
                        <a:rPr lang="en-US" dirty="0" smtClean="0"/>
                        <a:t>2,175</a:t>
                      </a:r>
                      <a:endParaRPr lang="en-US" dirty="0"/>
                    </a:p>
                  </a:txBody>
                  <a:tcPr/>
                </a:tc>
                <a:tc>
                  <a:txBody>
                    <a:bodyPr/>
                    <a:lstStyle/>
                    <a:p>
                      <a:pPr algn="ctr"/>
                      <a:r>
                        <a:rPr lang="en-US" dirty="0" smtClean="0"/>
                        <a:t>2,127</a:t>
                      </a:r>
                      <a:endParaRPr lang="en-US" dirty="0"/>
                    </a:p>
                  </a:txBody>
                  <a:tcPr/>
                </a:tc>
              </a:tr>
              <a:tr h="370840">
                <a:tc>
                  <a:txBody>
                    <a:bodyPr/>
                    <a:lstStyle/>
                    <a:p>
                      <a:r>
                        <a:rPr lang="en-US" sz="1600" dirty="0" smtClean="0"/>
                        <a:t>ACTUAL ENROLLMENT</a:t>
                      </a:r>
                      <a:endParaRPr lang="en-US" sz="1600" dirty="0"/>
                    </a:p>
                  </a:txBody>
                  <a:tcPr/>
                </a:tc>
                <a:tc>
                  <a:txBody>
                    <a:bodyPr/>
                    <a:lstStyle/>
                    <a:p>
                      <a:pPr algn="ctr"/>
                      <a:r>
                        <a:rPr lang="en-US" dirty="0" smtClean="0"/>
                        <a:t>2,223.66</a:t>
                      </a:r>
                      <a:endParaRPr lang="en-US" dirty="0"/>
                    </a:p>
                  </a:txBody>
                  <a:tcPr/>
                </a:tc>
                <a:tc>
                  <a:txBody>
                    <a:bodyPr/>
                    <a:lstStyle/>
                    <a:p>
                      <a:pPr algn="ctr"/>
                      <a:r>
                        <a:rPr lang="en-US" dirty="0" smtClean="0"/>
                        <a:t>2,151.93</a:t>
                      </a:r>
                      <a:endParaRPr lang="en-US" dirty="0"/>
                    </a:p>
                  </a:txBody>
                  <a:tcPr/>
                </a:tc>
              </a:tr>
              <a:tr h="370840">
                <a:tc>
                  <a:txBody>
                    <a:bodyPr/>
                    <a:lstStyle/>
                    <a:p>
                      <a:r>
                        <a:rPr lang="en-US" sz="1600" dirty="0" smtClean="0"/>
                        <a:t>Budgeted</a:t>
                      </a:r>
                      <a:r>
                        <a:rPr lang="en-US" sz="1600" baseline="0" dirty="0" smtClean="0"/>
                        <a:t> </a:t>
                      </a:r>
                      <a:r>
                        <a:rPr lang="en-US" sz="1600" baseline="0" dirty="0" err="1" smtClean="0"/>
                        <a:t>Inc</a:t>
                      </a:r>
                      <a:r>
                        <a:rPr lang="en-US" sz="1600" baseline="0" dirty="0" smtClean="0"/>
                        <a:t>/(Dec) in FB</a:t>
                      </a:r>
                      <a:endParaRPr lang="en-US" sz="1600" dirty="0"/>
                    </a:p>
                  </a:txBody>
                  <a:tcPr/>
                </a:tc>
                <a:tc>
                  <a:txBody>
                    <a:bodyPr/>
                    <a:lstStyle/>
                    <a:p>
                      <a:pPr algn="ctr"/>
                      <a:r>
                        <a:rPr lang="en-US" dirty="0" smtClean="0"/>
                        <a:t>$  (118,359)</a:t>
                      </a:r>
                      <a:endParaRPr lang="en-US" dirty="0"/>
                    </a:p>
                  </a:txBody>
                  <a:tcPr/>
                </a:tc>
                <a:tc>
                  <a:txBody>
                    <a:bodyPr/>
                    <a:lstStyle/>
                    <a:p>
                      <a:pPr algn="ctr"/>
                      <a:r>
                        <a:rPr lang="en-US" dirty="0" smtClean="0"/>
                        <a:t>$           0</a:t>
                      </a:r>
                      <a:endParaRPr lang="en-US" dirty="0"/>
                    </a:p>
                  </a:txBody>
                  <a:tcPr/>
                </a:tc>
              </a:tr>
              <a:tr h="370840">
                <a:tc>
                  <a:txBody>
                    <a:bodyPr/>
                    <a:lstStyle/>
                    <a:p>
                      <a:r>
                        <a:rPr lang="en-US" sz="1600" dirty="0" smtClean="0"/>
                        <a:t>Actual </a:t>
                      </a:r>
                      <a:r>
                        <a:rPr lang="en-US" sz="1600" dirty="0" err="1" smtClean="0"/>
                        <a:t>Inc</a:t>
                      </a:r>
                      <a:r>
                        <a:rPr lang="en-US" sz="1600" dirty="0" smtClean="0"/>
                        <a:t>/(Dec) in FB</a:t>
                      </a:r>
                      <a:endParaRPr lang="en-US" sz="1600" dirty="0"/>
                    </a:p>
                  </a:txBody>
                  <a:tcPr/>
                </a:tc>
                <a:tc>
                  <a:txBody>
                    <a:bodyPr/>
                    <a:lstStyle/>
                    <a:p>
                      <a:pPr algn="ctr"/>
                      <a:r>
                        <a:rPr lang="en-US" dirty="0" smtClean="0"/>
                        <a:t>$  (165,830)</a:t>
                      </a:r>
                      <a:endParaRPr lang="en-US" dirty="0"/>
                    </a:p>
                  </a:txBody>
                  <a:tcPr/>
                </a:tc>
                <a:tc>
                  <a:txBody>
                    <a:bodyPr/>
                    <a:lstStyle/>
                    <a:p>
                      <a:pPr algn="ctr"/>
                      <a:r>
                        <a:rPr lang="en-US" dirty="0" smtClean="0"/>
                        <a:t>$  56,500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a:bodyPr>
          <a:lstStyle/>
          <a:p>
            <a:r>
              <a:rPr lang="en-US" sz="2800" dirty="0" smtClean="0"/>
              <a:t>Unbudgeted Items Directly Affecting Total Fund Balance</a:t>
            </a:r>
            <a:endParaRPr lang="en-US" sz="2800"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273890870"/>
              </p:ext>
            </p:extLst>
          </p:nvPr>
        </p:nvGraphicFramePr>
        <p:xfrm>
          <a:off x="457200" y="1676401"/>
          <a:ext cx="8077200" cy="4628107"/>
        </p:xfrm>
        <a:graphic>
          <a:graphicData uri="http://schemas.openxmlformats.org/drawingml/2006/table">
            <a:tbl>
              <a:tblPr firstRow="1" bandRow="1">
                <a:tableStyleId>{5C22544A-7EE6-4342-B048-85BDC9FD1C3A}</a:tableStyleId>
              </a:tblPr>
              <a:tblGrid>
                <a:gridCol w="5758003"/>
                <a:gridCol w="2319197"/>
              </a:tblGrid>
              <a:tr h="343320">
                <a:tc>
                  <a:txBody>
                    <a:bodyPr/>
                    <a:lstStyle/>
                    <a:p>
                      <a:r>
                        <a:rPr lang="en-US" sz="1200" dirty="0" smtClean="0"/>
                        <a:t>Item/Description</a:t>
                      </a:r>
                      <a:endParaRPr lang="en-US" sz="1200" dirty="0"/>
                    </a:p>
                  </a:txBody>
                  <a:tcPr/>
                </a:tc>
                <a:tc>
                  <a:txBody>
                    <a:bodyPr/>
                    <a:lstStyle/>
                    <a:p>
                      <a:endParaRPr lang="en-US" sz="1200" dirty="0"/>
                    </a:p>
                  </a:txBody>
                  <a:tcPr/>
                </a:tc>
              </a:tr>
              <a:tr h="286100">
                <a:tc>
                  <a:txBody>
                    <a:bodyPr/>
                    <a:lstStyle/>
                    <a:p>
                      <a:r>
                        <a:rPr lang="en-US" sz="1200" b="0" baseline="0" dirty="0" smtClean="0"/>
                        <a:t>WPS Principal (Jan-June) not Budgeted</a:t>
                      </a:r>
                      <a:endParaRPr lang="en-US" sz="1200" b="0" dirty="0"/>
                    </a:p>
                  </a:txBody>
                  <a:tcPr/>
                </a:tc>
                <a:tc>
                  <a:txBody>
                    <a:bodyPr/>
                    <a:lstStyle/>
                    <a:p>
                      <a:pPr algn="ctr"/>
                      <a:r>
                        <a:rPr lang="en-US" sz="1200" dirty="0" smtClean="0"/>
                        <a:t>($  52,000)</a:t>
                      </a:r>
                      <a:endParaRPr lang="en-US" sz="1200" dirty="0"/>
                    </a:p>
                  </a:txBody>
                  <a:tcPr/>
                </a:tc>
              </a:tr>
              <a:tr h="286100">
                <a:tc>
                  <a:txBody>
                    <a:bodyPr/>
                    <a:lstStyle/>
                    <a:p>
                      <a:r>
                        <a:rPr lang="en-US" sz="1200" b="0" dirty="0" smtClean="0"/>
                        <a:t>Unbudgeted </a:t>
                      </a:r>
                      <a:r>
                        <a:rPr lang="en-US" sz="1200" b="0" baseline="0" dirty="0" smtClean="0"/>
                        <a:t>Costs to Furnish/Convert Elementary Classrooms</a:t>
                      </a:r>
                      <a:endParaRPr lang="en-US" sz="1200" b="0" dirty="0"/>
                    </a:p>
                  </a:txBody>
                  <a:tcPr/>
                </a:tc>
                <a:tc>
                  <a:txBody>
                    <a:bodyPr/>
                    <a:lstStyle/>
                    <a:p>
                      <a:pPr algn="ctr"/>
                      <a:r>
                        <a:rPr lang="en-US" sz="1200" dirty="0" smtClean="0"/>
                        <a:t>($  35,000)</a:t>
                      </a:r>
                      <a:endParaRPr lang="en-US" sz="1200" dirty="0"/>
                    </a:p>
                  </a:txBody>
                  <a:tcPr/>
                </a:tc>
              </a:tr>
              <a:tr h="365777">
                <a:tc>
                  <a:txBody>
                    <a:bodyPr/>
                    <a:lstStyle/>
                    <a:p>
                      <a:r>
                        <a:rPr lang="en-US" sz="1200" b="0" dirty="0" err="1" smtClean="0"/>
                        <a:t>Underbudgeted</a:t>
                      </a:r>
                      <a:r>
                        <a:rPr lang="en-US" sz="1200" b="0" baseline="0" dirty="0" smtClean="0"/>
                        <a:t> Certificated and Classified Subs</a:t>
                      </a:r>
                      <a:endParaRPr lang="en-US" sz="1200" b="0" dirty="0"/>
                    </a:p>
                  </a:txBody>
                  <a:tcPr/>
                </a:tc>
                <a:tc>
                  <a:txBody>
                    <a:bodyPr/>
                    <a:lstStyle/>
                    <a:p>
                      <a:pPr algn="ctr"/>
                      <a:r>
                        <a:rPr lang="en-US" sz="1200" dirty="0" smtClean="0"/>
                        <a:t>($  65,000)</a:t>
                      </a:r>
                      <a:endParaRPr lang="en-US" sz="1200" dirty="0"/>
                    </a:p>
                  </a:txBody>
                  <a:tcPr/>
                </a:tc>
              </a:tr>
              <a:tr h="286100">
                <a:tc>
                  <a:txBody>
                    <a:bodyPr/>
                    <a:lstStyle/>
                    <a:p>
                      <a:r>
                        <a:rPr lang="en-US" sz="1200" b="0" dirty="0" smtClean="0"/>
                        <a:t>Unbudgeted Classified Staff (Paraprofessionals,</a:t>
                      </a:r>
                      <a:r>
                        <a:rPr lang="en-US" sz="1200" b="0" baseline="0" dirty="0" smtClean="0"/>
                        <a:t> Maintenance and HR)</a:t>
                      </a:r>
                      <a:endParaRPr lang="en-US" sz="1200" b="0" dirty="0"/>
                    </a:p>
                  </a:txBody>
                  <a:tcPr/>
                </a:tc>
                <a:tc>
                  <a:txBody>
                    <a:bodyPr/>
                    <a:lstStyle/>
                    <a:p>
                      <a:pPr algn="ctr"/>
                      <a:r>
                        <a:rPr lang="en-US" sz="1200" dirty="0" smtClean="0"/>
                        <a:t>($  60,000)</a:t>
                      </a:r>
                      <a:endParaRPr lang="en-US" sz="1200" dirty="0"/>
                    </a:p>
                  </a:txBody>
                  <a:tcPr/>
                </a:tc>
              </a:tr>
              <a:tr h="286100">
                <a:tc>
                  <a:txBody>
                    <a:bodyPr/>
                    <a:lstStyle/>
                    <a:p>
                      <a:r>
                        <a:rPr lang="en-US" sz="1200" b="0" dirty="0" err="1" smtClean="0"/>
                        <a:t>Under</a:t>
                      </a:r>
                      <a:r>
                        <a:rPr lang="en-US" sz="1200" b="0" baseline="0" dirty="0" err="1" smtClean="0"/>
                        <a:t>budgeted</a:t>
                      </a:r>
                      <a:r>
                        <a:rPr lang="en-US" sz="1200" b="0" baseline="0" dirty="0" smtClean="0"/>
                        <a:t> Classified Overtime and Extra Time</a:t>
                      </a:r>
                      <a:endParaRPr lang="en-US" sz="1200" b="0" dirty="0"/>
                    </a:p>
                  </a:txBody>
                  <a:tcPr/>
                </a:tc>
                <a:tc>
                  <a:txBody>
                    <a:bodyPr/>
                    <a:lstStyle/>
                    <a:p>
                      <a:pPr algn="ctr"/>
                      <a:r>
                        <a:rPr lang="en-US" sz="1200" dirty="0" smtClean="0"/>
                        <a:t>($100,000)</a:t>
                      </a:r>
                      <a:endParaRPr lang="en-US" sz="1200" dirty="0"/>
                    </a:p>
                  </a:txBody>
                  <a:tcPr/>
                </a:tc>
              </a:tr>
              <a:tr h="286100">
                <a:tc>
                  <a:txBody>
                    <a:bodyPr/>
                    <a:lstStyle/>
                    <a:p>
                      <a:r>
                        <a:rPr lang="en-US" sz="1200" b="0" dirty="0" smtClean="0"/>
                        <a:t>Additional Transfer to CPF for KWRL Roof/Parking Lot</a:t>
                      </a:r>
                      <a:endParaRPr lang="en-US" sz="1200" b="0" dirty="0"/>
                    </a:p>
                  </a:txBody>
                  <a:tcPr/>
                </a:tc>
                <a:tc>
                  <a:txBody>
                    <a:bodyPr/>
                    <a:lstStyle/>
                    <a:p>
                      <a:pPr algn="ctr"/>
                      <a:r>
                        <a:rPr lang="en-US" sz="1200" dirty="0" smtClean="0"/>
                        <a:t>($173,000)</a:t>
                      </a:r>
                      <a:endParaRPr lang="en-US" sz="1200" dirty="0"/>
                    </a:p>
                  </a:txBody>
                  <a:tcPr/>
                </a:tc>
              </a:tr>
              <a:tr h="286100">
                <a:tc>
                  <a:txBody>
                    <a:bodyPr/>
                    <a:lstStyle/>
                    <a:p>
                      <a:r>
                        <a:rPr lang="en-US" sz="1200" b="0" dirty="0" smtClean="0"/>
                        <a:t>Unbudgeted</a:t>
                      </a:r>
                      <a:r>
                        <a:rPr lang="en-US" sz="1200" b="0" baseline="0" dirty="0" smtClean="0"/>
                        <a:t> Maintenance (Roof/Carpet/Floors)</a:t>
                      </a:r>
                      <a:endParaRPr lang="en-US" sz="1200" b="0" dirty="0"/>
                    </a:p>
                  </a:txBody>
                  <a:tcPr/>
                </a:tc>
                <a:tc>
                  <a:txBody>
                    <a:bodyPr/>
                    <a:lstStyle/>
                    <a:p>
                      <a:pPr algn="ctr"/>
                      <a:r>
                        <a:rPr lang="en-US" sz="1200" dirty="0" smtClean="0"/>
                        <a:t>($285,000)</a:t>
                      </a:r>
                      <a:endParaRPr lang="en-US" sz="1200" dirty="0"/>
                    </a:p>
                  </a:txBody>
                  <a:tcPr/>
                </a:tc>
              </a:tr>
              <a:tr h="286100">
                <a:tc>
                  <a:txBody>
                    <a:bodyPr/>
                    <a:lstStyle/>
                    <a:p>
                      <a:pPr algn="l"/>
                      <a:r>
                        <a:rPr lang="en-US" sz="1200" dirty="0" smtClean="0"/>
                        <a:t>Budgeted, but not spent Attorney/Audit/Election</a:t>
                      </a:r>
                      <a:r>
                        <a:rPr lang="en-US" sz="1200" baseline="0" dirty="0" smtClean="0"/>
                        <a:t> Fees</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60,000</a:t>
                      </a:r>
                    </a:p>
                  </a:txBody>
                  <a:tcPr/>
                </a:tc>
              </a:tr>
              <a:tr h="286100">
                <a:tc>
                  <a:txBody>
                    <a:bodyPr/>
                    <a:lstStyle/>
                    <a:p>
                      <a:pPr algn="l"/>
                      <a:r>
                        <a:rPr lang="en-US" sz="1200" baseline="0" dirty="0" smtClean="0"/>
                        <a:t>Sick Leave Buy-Back/Retirements Less than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75,000</a:t>
                      </a:r>
                    </a:p>
                  </a:txBody>
                  <a:tcPr/>
                </a:tc>
              </a:tr>
              <a:tr h="286100">
                <a:tc>
                  <a:txBody>
                    <a:bodyPr/>
                    <a:lstStyle/>
                    <a:p>
                      <a:r>
                        <a:rPr lang="en-US" sz="1200" dirty="0" smtClean="0"/>
                        <a:t>Benefits</a:t>
                      </a:r>
                      <a:r>
                        <a:rPr lang="en-US" sz="1200" baseline="0" dirty="0" smtClean="0"/>
                        <a:t> Budgeted for Capacity</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$115,000</a:t>
                      </a:r>
                    </a:p>
                  </a:txBody>
                  <a:tcPr/>
                </a:tc>
              </a:tr>
              <a:tr h="286100">
                <a:tc>
                  <a:txBody>
                    <a:bodyPr/>
                    <a:lstStyle/>
                    <a:p>
                      <a:r>
                        <a:rPr lang="en-US" sz="1200" dirty="0" err="1" smtClean="0"/>
                        <a:t>Pcard</a:t>
                      </a:r>
                      <a:r>
                        <a:rPr lang="en-US" sz="1200" dirty="0" smtClean="0"/>
                        <a:t> Rebate/Administrative Match Greater than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53,000</a:t>
                      </a:r>
                    </a:p>
                  </a:txBody>
                  <a:tcPr/>
                </a:tc>
              </a:tr>
              <a:tr h="286100">
                <a:tc>
                  <a:txBody>
                    <a:bodyPr/>
                    <a:lstStyle/>
                    <a:p>
                      <a:r>
                        <a:rPr lang="en-US" sz="1200" dirty="0" smtClean="0"/>
                        <a:t>48.66 Students Over Budget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$273,000</a:t>
                      </a:r>
                    </a:p>
                  </a:txBody>
                  <a:tcPr/>
                </a:tc>
              </a:tr>
              <a:tr h="286100">
                <a:tc>
                  <a:txBody>
                    <a:bodyPr/>
                    <a:lstStyle/>
                    <a:p>
                      <a:r>
                        <a:rPr lang="en-US" sz="1200" dirty="0" smtClean="0"/>
                        <a:t>8 Special Ed Students Over Budget ($50,000)/Safety</a:t>
                      </a:r>
                      <a:r>
                        <a:rPr lang="en-US" sz="1200" baseline="0" dirty="0" smtClean="0"/>
                        <a:t> Net Greater than Budget ($105,000)</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$155,000</a:t>
                      </a:r>
                    </a:p>
                  </a:txBody>
                  <a:tcPr/>
                </a:tc>
              </a:tr>
              <a:tr h="314710">
                <a:tc>
                  <a:txBody>
                    <a:bodyPr/>
                    <a:lstStyle/>
                    <a:p>
                      <a:r>
                        <a:rPr lang="en-US" sz="1200" dirty="0" smtClean="0"/>
                        <a:t>      Total</a:t>
                      </a:r>
                      <a:r>
                        <a:rPr lang="en-US" sz="1200" baseline="0" dirty="0" smtClean="0"/>
                        <a:t> </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(39,000)</a:t>
                      </a:r>
                    </a:p>
                  </a:txBody>
                  <a:tcPr/>
                </a:tc>
              </a:tr>
            </a:tbl>
          </a:graphicData>
        </a:graphic>
      </p:graphicFrame>
    </p:spTree>
    <p:extLst>
      <p:ext uri="{BB962C8B-B14F-4D97-AF65-F5344CB8AC3E}">
        <p14:creationId xmlns:p14="http://schemas.microsoft.com/office/powerpoint/2010/main" val="4266408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Levy Dollars</a:t>
            </a:r>
            <a:endParaRPr lang="en-US" dirty="0"/>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318103179"/>
              </p:ext>
            </p:extLst>
          </p:nvPr>
        </p:nvGraphicFramePr>
        <p:xfrm>
          <a:off x="533400" y="1905000"/>
          <a:ext cx="6934200" cy="4038600"/>
        </p:xfrm>
        <a:graphic>
          <a:graphicData uri="http://schemas.openxmlformats.org/drawingml/2006/table">
            <a:tbl>
              <a:tblPr firstRow="1" bandRow="1">
                <a:tableStyleId>{5C22544A-7EE6-4342-B048-85BDC9FD1C3A}</a:tableStyleId>
              </a:tblPr>
              <a:tblGrid>
                <a:gridCol w="3733800"/>
                <a:gridCol w="1676400"/>
                <a:gridCol w="1524000"/>
              </a:tblGrid>
              <a:tr h="552450">
                <a:tc>
                  <a:txBody>
                    <a:bodyPr/>
                    <a:lstStyle/>
                    <a:p>
                      <a:r>
                        <a:rPr lang="en-US" baseline="0" dirty="0" smtClean="0">
                          <a:solidFill>
                            <a:schemeClr val="bg1"/>
                          </a:solidFill>
                        </a:rPr>
                        <a:t>Expenditure Type</a:t>
                      </a:r>
                      <a:endParaRPr lang="en-US" baseline="0"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2015-2016</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2014-2015</a:t>
                      </a:r>
                      <a:endParaRPr lang="en-US" dirty="0">
                        <a:solidFill>
                          <a:schemeClr val="bg1"/>
                        </a:solidFill>
                      </a:endParaRPr>
                    </a:p>
                  </a:txBody>
                  <a:tcPr/>
                </a:tc>
              </a:tr>
              <a:tr h="350520">
                <a:tc>
                  <a:txBody>
                    <a:bodyPr/>
                    <a:lstStyle/>
                    <a:p>
                      <a:r>
                        <a:rPr lang="en-US" sz="1400" dirty="0" smtClean="0"/>
                        <a:t>Certificated</a:t>
                      </a:r>
                      <a:r>
                        <a:rPr lang="en-US" sz="1400" baseline="0" dirty="0" smtClean="0"/>
                        <a:t> Salaries</a:t>
                      </a:r>
                    </a:p>
                  </a:txBody>
                  <a:tcPr/>
                </a:tc>
                <a:tc>
                  <a:txBody>
                    <a:bodyPr/>
                    <a:lstStyle/>
                    <a:p>
                      <a:pPr algn="ctr" fontAlgn="b"/>
                      <a:r>
                        <a:rPr lang="en-US" sz="1400" b="0" i="0" u="none" strike="noStrike" baseline="0" dirty="0" smtClean="0">
                          <a:effectLst/>
                          <a:latin typeface="+mj-lt"/>
                        </a:rPr>
                        <a:t>$  660,020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675,150</a:t>
                      </a:r>
                      <a:endParaRPr lang="en-US" sz="1400" b="0" i="0" u="none" strike="noStrike" baseline="0" dirty="0">
                        <a:effectLst/>
                        <a:latin typeface="+mj-lt"/>
                      </a:endParaRPr>
                    </a:p>
                  </a:txBody>
                  <a:tcPr marL="9525" marR="9525" marT="9525" marB="0" anchor="b"/>
                </a:tc>
              </a:tr>
              <a:tr h="304800">
                <a:tc>
                  <a:txBody>
                    <a:bodyPr/>
                    <a:lstStyle/>
                    <a:p>
                      <a:r>
                        <a:rPr lang="en-US" sz="1400" dirty="0" smtClean="0"/>
                        <a:t>Classified Salaries</a:t>
                      </a:r>
                      <a:endParaRPr lang="en-US" sz="1400" dirty="0"/>
                    </a:p>
                  </a:txBody>
                  <a:tcPr/>
                </a:tc>
                <a:tc>
                  <a:txBody>
                    <a:bodyPr/>
                    <a:lstStyle/>
                    <a:p>
                      <a:pPr algn="ctr" fontAlgn="b"/>
                      <a:r>
                        <a:rPr lang="en-US" sz="1400" b="0" i="0" u="none" strike="noStrike" baseline="0" dirty="0" smtClean="0">
                          <a:effectLst/>
                          <a:latin typeface="+mj-lt"/>
                        </a:rPr>
                        <a:t>$1,510,700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930,450</a:t>
                      </a:r>
                      <a:endParaRPr lang="en-US" sz="1400" b="0" i="0" u="none" strike="noStrike" baseline="0" dirty="0">
                        <a:effectLst/>
                        <a:latin typeface="+mj-lt"/>
                      </a:endParaRPr>
                    </a:p>
                  </a:txBody>
                  <a:tcPr marL="9525" marR="9525" marT="9525" marB="0" anchor="b"/>
                </a:tc>
              </a:tr>
              <a:tr h="304800">
                <a:tc>
                  <a:txBody>
                    <a:bodyPr/>
                    <a:lstStyle/>
                    <a:p>
                      <a:r>
                        <a:rPr lang="en-US" sz="1400" dirty="0" smtClean="0"/>
                        <a:t>Administrator</a:t>
                      </a:r>
                      <a:r>
                        <a:rPr lang="en-US" sz="1400" baseline="0" dirty="0" smtClean="0"/>
                        <a:t> Salaries</a:t>
                      </a:r>
                      <a:endParaRPr lang="en-US" sz="1400" dirty="0"/>
                    </a:p>
                  </a:txBody>
                  <a:tcPr/>
                </a:tc>
                <a:tc>
                  <a:txBody>
                    <a:bodyPr/>
                    <a:lstStyle/>
                    <a:p>
                      <a:pPr algn="ctr" fontAlgn="b"/>
                      <a:r>
                        <a:rPr lang="en-US" sz="1400" b="0" i="0" u="none" strike="noStrike" baseline="0" dirty="0" smtClean="0">
                          <a:effectLst/>
                          <a:latin typeface="+mj-lt"/>
                        </a:rPr>
                        <a:t>$  433,150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353,450</a:t>
                      </a:r>
                      <a:endParaRPr lang="en-US" sz="1400" b="0" i="0" u="none" strike="noStrike" baseline="0" dirty="0">
                        <a:effectLst/>
                        <a:latin typeface="+mj-lt"/>
                      </a:endParaRPr>
                    </a:p>
                  </a:txBody>
                  <a:tcPr marL="9525" marR="9525" marT="9525" marB="0" anchor="b"/>
                </a:tc>
              </a:tr>
              <a:tr h="304800">
                <a:tc>
                  <a:txBody>
                    <a:bodyPr/>
                    <a:lstStyle/>
                    <a:p>
                      <a:r>
                        <a:rPr lang="en-US" sz="1400" dirty="0" smtClean="0"/>
                        <a:t>Benefits</a:t>
                      </a:r>
                    </a:p>
                  </a:txBody>
                  <a:tcPr/>
                </a:tc>
                <a:tc>
                  <a:txBody>
                    <a:bodyPr/>
                    <a:lstStyle/>
                    <a:p>
                      <a:pPr algn="ctr" fontAlgn="b"/>
                      <a:r>
                        <a:rPr lang="en-US" sz="1400" b="0" i="0" u="none" strike="noStrike" baseline="0" dirty="0" smtClean="0">
                          <a:effectLst/>
                          <a:latin typeface="+mj-lt"/>
                        </a:rPr>
                        <a:t>$1,096,660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760,500</a:t>
                      </a:r>
                      <a:endParaRPr lang="en-US" sz="1400" b="0" i="0" u="none" strike="noStrike" baseline="0" dirty="0">
                        <a:effectLst/>
                        <a:latin typeface="+mj-lt"/>
                      </a:endParaRPr>
                    </a:p>
                  </a:txBody>
                  <a:tcPr marL="9525" marR="9525" marT="9525" marB="0" anchor="b"/>
                </a:tc>
              </a:tr>
              <a:tr h="304800">
                <a:tc>
                  <a:txBody>
                    <a:bodyPr/>
                    <a:lstStyle/>
                    <a:p>
                      <a:r>
                        <a:rPr lang="en-US" sz="1400" dirty="0" smtClean="0"/>
                        <a:t>Supplies/Services/Travel/Utilities/Insurance</a:t>
                      </a:r>
                      <a:endParaRPr lang="en-US" sz="1400" dirty="0"/>
                    </a:p>
                  </a:txBody>
                  <a:tcPr/>
                </a:tc>
                <a:tc>
                  <a:txBody>
                    <a:bodyPr/>
                    <a:lstStyle/>
                    <a:p>
                      <a:pPr algn="ctr" fontAlgn="b"/>
                      <a:r>
                        <a:rPr lang="en-US" sz="1400" b="0" i="0" u="none" strike="noStrike" baseline="0" dirty="0" smtClean="0">
                          <a:effectLst/>
                          <a:latin typeface="+mj-lt"/>
                        </a:rPr>
                        <a:t>$   469,200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$1,263,310</a:t>
                      </a:r>
                      <a:endParaRPr lang="en-US" sz="1400" b="0" i="0" u="none" strike="noStrike" baseline="0" dirty="0">
                        <a:effectLst/>
                        <a:latin typeface="+mj-lt"/>
                      </a:endParaRPr>
                    </a:p>
                  </a:txBody>
                  <a:tcPr marL="9525" marR="9525" marT="9525" marB="0" anchor="b"/>
                </a:tc>
              </a:tr>
              <a:tr h="304800">
                <a:tc>
                  <a:txBody>
                    <a:bodyPr/>
                    <a:lstStyle/>
                    <a:p>
                      <a:r>
                        <a:rPr lang="en-US" sz="1400" baseline="0" dirty="0" smtClean="0"/>
                        <a:t>Substitutes</a:t>
                      </a:r>
                      <a:endParaRPr lang="en-US" sz="1400" dirty="0"/>
                    </a:p>
                  </a:txBody>
                  <a:tcPr/>
                </a:tc>
                <a:tc>
                  <a:txBody>
                    <a:bodyPr/>
                    <a:lstStyle/>
                    <a:p>
                      <a:pPr algn="ctr"/>
                      <a:r>
                        <a:rPr lang="en-US" sz="1400" dirty="0" smtClean="0">
                          <a:latin typeface="+mj-lt"/>
                        </a:rPr>
                        <a:t>$   </a:t>
                      </a:r>
                      <a:r>
                        <a:rPr lang="en-US" sz="1400" baseline="0" dirty="0" smtClean="0">
                          <a:latin typeface="+mj-lt"/>
                        </a:rPr>
                        <a:t>  </a:t>
                      </a:r>
                      <a:r>
                        <a:rPr lang="en-US" sz="1400" dirty="0" smtClean="0">
                          <a:latin typeface="+mj-lt"/>
                        </a:rPr>
                        <a:t>85,250</a:t>
                      </a:r>
                      <a:endParaRPr lang="en-US" sz="1400" dirty="0">
                        <a:latin typeface="+mj-lt"/>
                      </a:endParaRPr>
                    </a:p>
                  </a:txBody>
                  <a:tcPr/>
                </a:tc>
                <a:tc>
                  <a:txBody>
                    <a:bodyPr/>
                    <a:lstStyle/>
                    <a:p>
                      <a:pPr algn="ctr"/>
                      <a:r>
                        <a:rPr lang="en-US" sz="1400" dirty="0" smtClean="0">
                          <a:latin typeface="+mj-lt"/>
                        </a:rPr>
                        <a:t>$   </a:t>
                      </a:r>
                      <a:r>
                        <a:rPr lang="en-US" sz="1400" baseline="0" dirty="0" smtClean="0">
                          <a:latin typeface="+mj-lt"/>
                        </a:rPr>
                        <a:t>  </a:t>
                      </a:r>
                      <a:r>
                        <a:rPr lang="en-US" sz="1400" dirty="0" smtClean="0">
                          <a:latin typeface="+mj-lt"/>
                        </a:rPr>
                        <a:t>13,250</a:t>
                      </a:r>
                      <a:endParaRPr lang="en-US" sz="1400" dirty="0">
                        <a:latin typeface="+mj-lt"/>
                      </a:endParaRPr>
                    </a:p>
                  </a:txBody>
                  <a:tcPr/>
                </a:tc>
              </a:tr>
              <a:tr h="304800">
                <a:tc>
                  <a:txBody>
                    <a:bodyPr/>
                    <a:lstStyle/>
                    <a:p>
                      <a:r>
                        <a:rPr lang="en-US" sz="1400" dirty="0" smtClean="0"/>
                        <a:t>Extracurricular</a:t>
                      </a:r>
                      <a:endParaRPr lang="en-US" sz="1400" dirty="0"/>
                    </a:p>
                  </a:txBody>
                  <a:tcPr/>
                </a:tc>
                <a:tc>
                  <a:txBody>
                    <a:bodyPr/>
                    <a:lstStyle/>
                    <a:p>
                      <a:pPr algn="ctr"/>
                      <a:r>
                        <a:rPr lang="en-US" sz="1400" dirty="0" smtClean="0">
                          <a:latin typeface="+mj-lt"/>
                        </a:rPr>
                        <a:t>$   432,042</a:t>
                      </a:r>
                      <a:endParaRPr lang="en-US" sz="1400" dirty="0">
                        <a:latin typeface="+mj-lt"/>
                      </a:endParaRPr>
                    </a:p>
                  </a:txBody>
                  <a:tcPr/>
                </a:tc>
                <a:tc>
                  <a:txBody>
                    <a:bodyPr/>
                    <a:lstStyle/>
                    <a:p>
                      <a:pPr algn="ctr"/>
                      <a:r>
                        <a:rPr lang="en-US" sz="1400" dirty="0" smtClean="0">
                          <a:latin typeface="+mj-lt"/>
                        </a:rPr>
                        <a:t>$   410,900</a:t>
                      </a:r>
                      <a:endParaRPr lang="en-US" sz="1400" dirty="0">
                        <a:latin typeface="+mj-lt"/>
                      </a:endParaRPr>
                    </a:p>
                  </a:txBody>
                  <a:tcPr/>
                </a:tc>
              </a:tr>
              <a:tr h="304800">
                <a:tc>
                  <a:txBody>
                    <a:bodyPr/>
                    <a:lstStyle/>
                    <a:p>
                      <a:r>
                        <a:rPr lang="en-US" sz="1400" dirty="0" smtClean="0"/>
                        <a:t>Special Education</a:t>
                      </a:r>
                      <a:endParaRPr lang="en-US" sz="1400" dirty="0"/>
                    </a:p>
                  </a:txBody>
                  <a:tcPr/>
                </a:tc>
                <a:tc>
                  <a:txBody>
                    <a:bodyPr/>
                    <a:lstStyle/>
                    <a:p>
                      <a:pPr algn="ctr"/>
                      <a:r>
                        <a:rPr lang="en-US" sz="1400" dirty="0" smtClean="0">
                          <a:latin typeface="+mj-lt"/>
                        </a:rPr>
                        <a:t>$   448,800</a:t>
                      </a:r>
                      <a:endParaRPr lang="en-US" sz="1400" dirty="0">
                        <a:latin typeface="+mj-lt"/>
                      </a:endParaRPr>
                    </a:p>
                  </a:txBody>
                  <a:tcPr/>
                </a:tc>
                <a:tc>
                  <a:txBody>
                    <a:bodyPr/>
                    <a:lstStyle/>
                    <a:p>
                      <a:pPr algn="ctr"/>
                      <a:r>
                        <a:rPr lang="en-US" sz="1400" dirty="0" smtClean="0">
                          <a:latin typeface="+mj-lt"/>
                        </a:rPr>
                        <a:t>$   139,855</a:t>
                      </a:r>
                      <a:endParaRPr lang="en-US" sz="1400" dirty="0">
                        <a:latin typeface="+mj-lt"/>
                      </a:endParaRPr>
                    </a:p>
                  </a:txBody>
                  <a:tcPr/>
                </a:tc>
              </a:tr>
              <a:tr h="304800">
                <a:tc>
                  <a:txBody>
                    <a:bodyPr/>
                    <a:lstStyle/>
                    <a:p>
                      <a:r>
                        <a:rPr lang="en-US" sz="1400" smtClean="0"/>
                        <a:t>Food Service Program</a:t>
                      </a:r>
                      <a:endParaRPr lang="en-US" sz="1400" dirty="0"/>
                    </a:p>
                  </a:txBody>
                  <a:tcPr/>
                </a:tc>
                <a:tc>
                  <a:txBody>
                    <a:bodyPr/>
                    <a:lstStyle/>
                    <a:p>
                      <a:pPr algn="ctr"/>
                      <a:r>
                        <a:rPr lang="en-US" sz="1400" dirty="0" smtClean="0">
                          <a:latin typeface="+mj-lt"/>
                        </a:rPr>
                        <a:t>$     85,300</a:t>
                      </a:r>
                      <a:endParaRPr lang="en-US" sz="1400" dirty="0">
                        <a:latin typeface="+mj-lt"/>
                      </a:endParaRPr>
                    </a:p>
                  </a:txBody>
                  <a:tcPr/>
                </a:tc>
                <a:tc>
                  <a:txBody>
                    <a:bodyPr/>
                    <a:lstStyle/>
                    <a:p>
                      <a:pPr algn="ctr"/>
                      <a:r>
                        <a:rPr lang="en-US" sz="1400" dirty="0" smtClean="0">
                          <a:latin typeface="+mj-lt"/>
                        </a:rPr>
                        <a:t>$     40,500</a:t>
                      </a:r>
                      <a:endParaRPr lang="en-US" sz="1400" dirty="0">
                        <a:latin typeface="+mj-lt"/>
                      </a:endParaRPr>
                    </a:p>
                  </a:txBody>
                  <a:tcPr/>
                </a:tc>
              </a:tr>
              <a:tr h="304800">
                <a:tc>
                  <a:txBody>
                    <a:bodyPr/>
                    <a:lstStyle/>
                    <a:p>
                      <a:r>
                        <a:rPr lang="en-US" sz="1400" dirty="0" smtClean="0"/>
                        <a:t>KWRL</a:t>
                      </a:r>
                      <a:r>
                        <a:rPr lang="en-US" sz="1400" baseline="0" dirty="0" smtClean="0"/>
                        <a:t>  Roof/Parking Lot</a:t>
                      </a:r>
                      <a:endParaRPr lang="en-US" sz="1400" dirty="0"/>
                    </a:p>
                  </a:txBody>
                  <a:tcPr/>
                </a:tc>
                <a:tc>
                  <a:txBody>
                    <a:bodyPr/>
                    <a:lstStyle/>
                    <a:p>
                      <a:pPr algn="ctr"/>
                      <a:r>
                        <a:rPr lang="en-US" sz="1400" dirty="0" smtClean="0">
                          <a:latin typeface="+mj-lt"/>
                        </a:rPr>
                        <a:t>$   173,000</a:t>
                      </a:r>
                      <a:endParaRPr lang="en-US" sz="1400" dirty="0">
                        <a:latin typeface="+mj-lt"/>
                      </a:endParaRPr>
                    </a:p>
                  </a:txBody>
                  <a:tcPr/>
                </a:tc>
                <a:tc>
                  <a:txBody>
                    <a:bodyPr/>
                    <a:lstStyle/>
                    <a:p>
                      <a:pPr algn="ctr"/>
                      <a:r>
                        <a:rPr lang="en-US" sz="1400" dirty="0" smtClean="0">
                          <a:latin typeface="+mj-lt"/>
                        </a:rPr>
                        <a:t>$   324,300</a:t>
                      </a:r>
                      <a:endParaRPr lang="en-US" sz="1400" dirty="0">
                        <a:latin typeface="+mj-lt"/>
                      </a:endParaRPr>
                    </a:p>
                  </a:txBody>
                  <a:tcPr/>
                </a:tc>
              </a:tr>
              <a:tr h="304800">
                <a:tc>
                  <a:txBody>
                    <a:bodyPr/>
                    <a:lstStyle/>
                    <a:p>
                      <a:r>
                        <a:rPr lang="en-US" sz="1400" dirty="0" smtClean="0"/>
                        <a:t>TPEP/Other</a:t>
                      </a:r>
                      <a:r>
                        <a:rPr lang="en-US" sz="1400" baseline="0" dirty="0" smtClean="0"/>
                        <a:t> State Programs</a:t>
                      </a:r>
                      <a:endParaRPr lang="en-US" sz="1400" dirty="0"/>
                    </a:p>
                  </a:txBody>
                  <a:tcPr/>
                </a:tc>
                <a:tc>
                  <a:txBody>
                    <a:bodyPr/>
                    <a:lstStyle/>
                    <a:p>
                      <a:pPr algn="ctr"/>
                      <a:r>
                        <a:rPr lang="en-US" sz="1400" dirty="0" smtClean="0">
                          <a:latin typeface="+mj-lt"/>
                        </a:rPr>
                        <a:t>$     46,400</a:t>
                      </a:r>
                      <a:endParaRPr lang="en-US" sz="1400" dirty="0">
                        <a:latin typeface="+mj-lt"/>
                      </a:endParaRPr>
                    </a:p>
                  </a:txBody>
                  <a:tcPr/>
                </a:tc>
                <a:tc>
                  <a:txBody>
                    <a:bodyPr/>
                    <a:lstStyle/>
                    <a:p>
                      <a:pPr algn="ctr"/>
                      <a:r>
                        <a:rPr lang="en-US" sz="1400" dirty="0" smtClean="0">
                          <a:latin typeface="+mj-lt"/>
                        </a:rPr>
                        <a:t>$     45,300</a:t>
                      </a:r>
                      <a:endParaRPr lang="en-US" sz="1400"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Fund Revenues</a:t>
            </a:r>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402460065"/>
              </p:ext>
            </p:extLst>
          </p:nvPr>
        </p:nvGraphicFramePr>
        <p:xfrm>
          <a:off x="914400" y="2057400"/>
          <a:ext cx="6781800" cy="3337560"/>
        </p:xfrm>
        <a:graphic>
          <a:graphicData uri="http://schemas.openxmlformats.org/drawingml/2006/table">
            <a:tbl>
              <a:tblPr firstRow="1" bandRow="1">
                <a:tableStyleId>{073A0DAA-6AF3-43AB-8588-CEC1D06C72B9}</a:tableStyleId>
              </a:tblPr>
              <a:tblGrid>
                <a:gridCol w="2743200"/>
                <a:gridCol w="1524000"/>
                <a:gridCol w="1295400"/>
                <a:gridCol w="1219200"/>
              </a:tblGrid>
              <a:tr h="370840">
                <a:tc>
                  <a:txBody>
                    <a:bodyPr/>
                    <a:lstStyle/>
                    <a:p>
                      <a:r>
                        <a:rPr lang="en-US" dirty="0" smtClean="0"/>
                        <a:t>Source of Funds</a:t>
                      </a:r>
                      <a:endParaRPr lang="en-US" dirty="0"/>
                    </a:p>
                  </a:txBody>
                  <a:tcPr/>
                </a:tc>
                <a:tc>
                  <a:txBody>
                    <a:bodyPr/>
                    <a:lstStyle/>
                    <a:p>
                      <a:pPr algn="r"/>
                      <a:r>
                        <a:rPr lang="en-US" dirty="0" smtClean="0"/>
                        <a:t>Amount</a:t>
                      </a:r>
                      <a:endParaRPr lang="en-US" dirty="0"/>
                    </a:p>
                  </a:txBody>
                  <a:tcPr/>
                </a:tc>
                <a:tc>
                  <a:txBody>
                    <a:bodyPr/>
                    <a:lstStyle/>
                    <a:p>
                      <a:r>
                        <a:rPr lang="en-US" dirty="0" smtClean="0"/>
                        <a:t>%</a:t>
                      </a:r>
                      <a:r>
                        <a:rPr lang="en-US" baseline="0" dirty="0" smtClean="0"/>
                        <a:t> 15-16</a:t>
                      </a:r>
                      <a:endParaRPr lang="en-US" dirty="0"/>
                    </a:p>
                  </a:txBody>
                  <a:tcPr/>
                </a:tc>
                <a:tc>
                  <a:txBody>
                    <a:bodyPr/>
                    <a:lstStyle/>
                    <a:p>
                      <a:r>
                        <a:rPr lang="en-US" dirty="0" smtClean="0"/>
                        <a:t>%14-15</a:t>
                      </a:r>
                      <a:endParaRPr lang="en-US" dirty="0"/>
                    </a:p>
                  </a:txBody>
                  <a:tcPr/>
                </a:tc>
              </a:tr>
              <a:tr h="370840">
                <a:tc>
                  <a:txBody>
                    <a:bodyPr/>
                    <a:lstStyle/>
                    <a:p>
                      <a:r>
                        <a:rPr lang="en-US" dirty="0" smtClean="0"/>
                        <a:t>Local Taxes (Levy)</a:t>
                      </a:r>
                      <a:endParaRPr lang="en-US" dirty="0"/>
                    </a:p>
                  </a:txBody>
                  <a:tcPr/>
                </a:tc>
                <a:tc>
                  <a:txBody>
                    <a:bodyPr/>
                    <a:lstStyle/>
                    <a:p>
                      <a:pPr algn="r"/>
                      <a:r>
                        <a:rPr lang="en-US" dirty="0" smtClean="0"/>
                        <a:t>$   3,898,876</a:t>
                      </a:r>
                      <a:endParaRPr lang="en-US" dirty="0"/>
                    </a:p>
                  </a:txBody>
                  <a:tcPr/>
                </a:tc>
                <a:tc>
                  <a:txBody>
                    <a:bodyPr/>
                    <a:lstStyle/>
                    <a:p>
                      <a:pPr algn="r"/>
                      <a:r>
                        <a:rPr lang="en-US" dirty="0" smtClean="0"/>
                        <a:t>13.8%</a:t>
                      </a:r>
                      <a:endParaRPr lang="en-US" dirty="0"/>
                    </a:p>
                  </a:txBody>
                  <a:tcPr/>
                </a:tc>
                <a:tc>
                  <a:txBody>
                    <a:bodyPr/>
                    <a:lstStyle/>
                    <a:p>
                      <a:pPr algn="r"/>
                      <a:r>
                        <a:rPr lang="en-US" dirty="0" smtClean="0"/>
                        <a:t>15.2%</a:t>
                      </a:r>
                      <a:endParaRPr lang="en-US" dirty="0"/>
                    </a:p>
                  </a:txBody>
                  <a:tcPr/>
                </a:tc>
              </a:tr>
              <a:tr h="370840">
                <a:tc>
                  <a:txBody>
                    <a:bodyPr/>
                    <a:lstStyle/>
                    <a:p>
                      <a:r>
                        <a:rPr lang="en-US" dirty="0" smtClean="0"/>
                        <a:t>Local Receipts</a:t>
                      </a:r>
                      <a:endParaRPr lang="en-US" dirty="0"/>
                    </a:p>
                  </a:txBody>
                  <a:tcPr/>
                </a:tc>
                <a:tc>
                  <a:txBody>
                    <a:bodyPr/>
                    <a:lstStyle/>
                    <a:p>
                      <a:pPr algn="r"/>
                      <a:r>
                        <a:rPr lang="en-US" dirty="0" smtClean="0"/>
                        <a:t>$      560,147</a:t>
                      </a:r>
                      <a:endParaRPr lang="en-US" dirty="0"/>
                    </a:p>
                  </a:txBody>
                  <a:tcPr/>
                </a:tc>
                <a:tc>
                  <a:txBody>
                    <a:bodyPr/>
                    <a:lstStyle/>
                    <a:p>
                      <a:pPr algn="r"/>
                      <a:r>
                        <a:rPr lang="en-US" dirty="0" smtClean="0"/>
                        <a:t>2.0%</a:t>
                      </a:r>
                      <a:endParaRPr lang="en-US" dirty="0"/>
                    </a:p>
                  </a:txBody>
                  <a:tcPr/>
                </a:tc>
                <a:tc>
                  <a:txBody>
                    <a:bodyPr/>
                    <a:lstStyle/>
                    <a:p>
                      <a:pPr algn="r"/>
                      <a:r>
                        <a:rPr lang="en-US" dirty="0" smtClean="0"/>
                        <a:t>1.9%</a:t>
                      </a:r>
                      <a:endParaRPr lang="en-US" dirty="0"/>
                    </a:p>
                  </a:txBody>
                  <a:tcPr/>
                </a:tc>
              </a:tr>
              <a:tr h="370840">
                <a:tc>
                  <a:txBody>
                    <a:bodyPr/>
                    <a:lstStyle/>
                    <a:p>
                      <a:r>
                        <a:rPr lang="en-US" dirty="0" smtClean="0"/>
                        <a:t>State</a:t>
                      </a:r>
                      <a:r>
                        <a:rPr lang="en-US" baseline="0" dirty="0" smtClean="0"/>
                        <a:t> Apportionment/LEA</a:t>
                      </a:r>
                      <a:endParaRPr lang="en-US" dirty="0"/>
                    </a:p>
                  </a:txBody>
                  <a:tcPr/>
                </a:tc>
                <a:tc>
                  <a:txBody>
                    <a:bodyPr/>
                    <a:lstStyle/>
                    <a:p>
                      <a:pPr algn="r"/>
                      <a:r>
                        <a:rPr lang="en-US" dirty="0" smtClean="0"/>
                        <a:t>$ 15,230,530</a:t>
                      </a:r>
                      <a:endParaRPr lang="en-US" dirty="0"/>
                    </a:p>
                  </a:txBody>
                  <a:tcPr/>
                </a:tc>
                <a:tc>
                  <a:txBody>
                    <a:bodyPr/>
                    <a:lstStyle/>
                    <a:p>
                      <a:pPr algn="r"/>
                      <a:r>
                        <a:rPr lang="en-US" dirty="0" smtClean="0"/>
                        <a:t>53.9%</a:t>
                      </a:r>
                      <a:endParaRPr lang="en-US" dirty="0"/>
                    </a:p>
                  </a:txBody>
                  <a:tcPr/>
                </a:tc>
                <a:tc>
                  <a:txBody>
                    <a:bodyPr/>
                    <a:lstStyle/>
                    <a:p>
                      <a:pPr algn="r"/>
                      <a:r>
                        <a:rPr lang="en-US" dirty="0" smtClean="0"/>
                        <a:t>52.6%</a:t>
                      </a:r>
                      <a:endParaRPr lang="en-US" dirty="0"/>
                    </a:p>
                  </a:txBody>
                  <a:tcPr/>
                </a:tc>
              </a:tr>
              <a:tr h="370840">
                <a:tc>
                  <a:txBody>
                    <a:bodyPr/>
                    <a:lstStyle/>
                    <a:p>
                      <a:r>
                        <a:rPr lang="en-US" dirty="0" smtClean="0"/>
                        <a:t>State Special Purpose</a:t>
                      </a:r>
                      <a:endParaRPr lang="en-US" dirty="0"/>
                    </a:p>
                  </a:txBody>
                  <a:tcPr/>
                </a:tc>
                <a:tc>
                  <a:txBody>
                    <a:bodyPr/>
                    <a:lstStyle/>
                    <a:p>
                      <a:pPr algn="r"/>
                      <a:r>
                        <a:rPr lang="en-US" dirty="0" smtClean="0"/>
                        <a:t>$   3,909,949</a:t>
                      </a:r>
                      <a:endParaRPr lang="en-US" dirty="0"/>
                    </a:p>
                  </a:txBody>
                  <a:tcPr/>
                </a:tc>
                <a:tc>
                  <a:txBody>
                    <a:bodyPr/>
                    <a:lstStyle/>
                    <a:p>
                      <a:pPr algn="r"/>
                      <a:r>
                        <a:rPr lang="en-US" dirty="0" smtClean="0"/>
                        <a:t>13.8%</a:t>
                      </a:r>
                      <a:endParaRPr lang="en-US" dirty="0"/>
                    </a:p>
                  </a:txBody>
                  <a:tcPr/>
                </a:tc>
                <a:tc>
                  <a:txBody>
                    <a:bodyPr/>
                    <a:lstStyle/>
                    <a:p>
                      <a:pPr algn="r"/>
                      <a:r>
                        <a:rPr lang="en-US" dirty="0" smtClean="0"/>
                        <a:t>22.0%</a:t>
                      </a:r>
                      <a:endParaRPr lang="en-US" dirty="0"/>
                    </a:p>
                  </a:txBody>
                  <a:tcPr/>
                </a:tc>
              </a:tr>
              <a:tr h="370840">
                <a:tc>
                  <a:txBody>
                    <a:bodyPr/>
                    <a:lstStyle/>
                    <a:p>
                      <a:r>
                        <a:rPr lang="en-US" dirty="0" smtClean="0"/>
                        <a:t>Federal Funds</a:t>
                      </a:r>
                      <a:endParaRPr lang="en-US" sz="1200" dirty="0"/>
                    </a:p>
                  </a:txBody>
                  <a:tcPr/>
                </a:tc>
                <a:tc>
                  <a:txBody>
                    <a:bodyPr/>
                    <a:lstStyle/>
                    <a:p>
                      <a:pPr algn="r"/>
                      <a:r>
                        <a:rPr lang="en-US" dirty="0" smtClean="0"/>
                        <a:t>$   1,740,832</a:t>
                      </a:r>
                    </a:p>
                  </a:txBody>
                  <a:tcPr/>
                </a:tc>
                <a:tc>
                  <a:txBody>
                    <a:bodyPr/>
                    <a:lstStyle/>
                    <a:p>
                      <a:pPr algn="r"/>
                      <a:r>
                        <a:rPr lang="en-US" dirty="0" smtClean="0"/>
                        <a:t>6.2%</a:t>
                      </a:r>
                    </a:p>
                  </a:txBody>
                  <a:tcPr/>
                </a:tc>
                <a:tc>
                  <a:txBody>
                    <a:bodyPr/>
                    <a:lstStyle/>
                    <a:p>
                      <a:pPr algn="r"/>
                      <a:r>
                        <a:rPr lang="en-US" dirty="0" smtClean="0"/>
                        <a:t>6.4%</a:t>
                      </a:r>
                    </a:p>
                  </a:txBody>
                  <a:tcPr/>
                </a:tc>
              </a:tr>
              <a:tr h="370840">
                <a:tc>
                  <a:txBody>
                    <a:bodyPr/>
                    <a:lstStyle/>
                    <a:p>
                      <a:r>
                        <a:rPr lang="en-US" sz="1800" dirty="0" smtClean="0">
                          <a:latin typeface="Tw Cen MT" pitchFamily="34" charset="0"/>
                        </a:rPr>
                        <a:t>From</a:t>
                      </a:r>
                      <a:r>
                        <a:rPr lang="en-US" sz="1800" baseline="0" dirty="0" smtClean="0">
                          <a:latin typeface="Tw Cen MT" pitchFamily="34" charset="0"/>
                        </a:rPr>
                        <a:t> Other Districts/Entities</a:t>
                      </a:r>
                      <a:endParaRPr lang="en-US" sz="1800" dirty="0">
                        <a:latin typeface="Tw Cen MT" pitchFamily="34" charset="0"/>
                      </a:endParaRPr>
                    </a:p>
                  </a:txBody>
                  <a:tcPr/>
                </a:tc>
                <a:tc>
                  <a:txBody>
                    <a:bodyPr/>
                    <a:lstStyle/>
                    <a:p>
                      <a:pPr algn="r"/>
                      <a:r>
                        <a:rPr lang="en-US" sz="1800" dirty="0" smtClean="0"/>
                        <a:t>$   2,810,483</a:t>
                      </a:r>
                    </a:p>
                  </a:txBody>
                  <a:tcPr/>
                </a:tc>
                <a:tc>
                  <a:txBody>
                    <a:bodyPr/>
                    <a:lstStyle/>
                    <a:p>
                      <a:pPr algn="r"/>
                      <a:r>
                        <a:rPr lang="en-US" sz="1800" dirty="0" smtClean="0"/>
                        <a:t>9.9%</a:t>
                      </a:r>
                    </a:p>
                  </a:txBody>
                  <a:tcPr/>
                </a:tc>
                <a:tc>
                  <a:txBody>
                    <a:bodyPr/>
                    <a:lstStyle/>
                    <a:p>
                      <a:pPr algn="r"/>
                      <a:r>
                        <a:rPr lang="en-US" sz="1800" dirty="0" smtClean="0"/>
                        <a:t>1.9%</a:t>
                      </a:r>
                    </a:p>
                  </a:txBody>
                  <a:tcPr/>
                </a:tc>
              </a:tr>
              <a:tr h="370840">
                <a:tc>
                  <a:txBody>
                    <a:bodyPr/>
                    <a:lstStyle/>
                    <a:p>
                      <a:r>
                        <a:rPr lang="en-US" dirty="0" smtClean="0"/>
                        <a:t>Operating</a:t>
                      </a:r>
                      <a:r>
                        <a:rPr lang="en-US" baseline="0" dirty="0" smtClean="0"/>
                        <a:t> Transfer</a:t>
                      </a:r>
                      <a:endParaRPr lang="en-US" dirty="0"/>
                    </a:p>
                  </a:txBody>
                  <a:tcPr/>
                </a:tc>
                <a:tc>
                  <a:txBody>
                    <a:bodyPr/>
                    <a:lstStyle/>
                    <a:p>
                      <a:pPr algn="r"/>
                      <a:r>
                        <a:rPr lang="en-US" dirty="0" smtClean="0"/>
                        <a:t>$      125,000</a:t>
                      </a:r>
                    </a:p>
                  </a:txBody>
                  <a:tcPr/>
                </a:tc>
                <a:tc>
                  <a:txBody>
                    <a:bodyPr/>
                    <a:lstStyle/>
                    <a:p>
                      <a:pPr algn="r"/>
                      <a:r>
                        <a:rPr lang="en-US" dirty="0" smtClean="0"/>
                        <a:t>.4%</a:t>
                      </a:r>
                      <a:endParaRPr lang="en-US" dirty="0"/>
                    </a:p>
                  </a:txBody>
                  <a:tcPr/>
                </a:tc>
                <a:tc>
                  <a:txBody>
                    <a:bodyPr/>
                    <a:lstStyle/>
                    <a:p>
                      <a:pPr algn="r"/>
                      <a:r>
                        <a:rPr lang="en-US" dirty="0" smtClean="0"/>
                        <a:t>0%</a:t>
                      </a:r>
                      <a:endParaRPr lang="en-US" dirty="0"/>
                    </a:p>
                  </a:txBody>
                  <a:tcPr/>
                </a:tc>
              </a:tr>
              <a:tr h="370840">
                <a:tc>
                  <a:txBody>
                    <a:bodyPr/>
                    <a:lstStyle/>
                    <a:p>
                      <a:r>
                        <a:rPr lang="en-US" dirty="0" smtClean="0"/>
                        <a:t>Total Revenues</a:t>
                      </a:r>
                      <a:endParaRPr lang="en-US" dirty="0"/>
                    </a:p>
                  </a:txBody>
                  <a:tcPr/>
                </a:tc>
                <a:tc>
                  <a:txBody>
                    <a:bodyPr/>
                    <a:lstStyle/>
                    <a:p>
                      <a:pPr algn="r"/>
                      <a:r>
                        <a:rPr lang="en-US" dirty="0" smtClean="0"/>
                        <a:t>$ 28,275,817</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endParaRPr lang="en-US"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Total Expenditures by Type</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901405070"/>
              </p:ext>
            </p:extLst>
          </p:nvPr>
        </p:nvGraphicFramePr>
        <p:xfrm>
          <a:off x="533400" y="1524000"/>
          <a:ext cx="75438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114800" y="5867400"/>
            <a:ext cx="4648200"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dirty="0" smtClean="0"/>
              <a:t>Total Expenditures = $28,140,732</a:t>
            </a:r>
            <a:endParaRPr lang="en-US" dirty="0"/>
          </a:p>
        </p:txBody>
      </p:sp>
      <p:sp>
        <p:nvSpPr>
          <p:cNvPr id="11" name="TextBox 10"/>
          <p:cNvSpPr txBox="1"/>
          <p:nvPr/>
        </p:nvSpPr>
        <p:spPr>
          <a:xfrm>
            <a:off x="6400800" y="4648200"/>
            <a:ext cx="2514600" cy="707886"/>
          </a:xfrm>
          <a:prstGeom prst="rect">
            <a:avLst/>
          </a:prstGeom>
          <a:noFill/>
        </p:spPr>
        <p:txBody>
          <a:bodyPr wrap="square" rtlCol="0">
            <a:spAutoFit/>
          </a:bodyPr>
          <a:lstStyle/>
          <a:p>
            <a:r>
              <a:rPr lang="en-US" sz="1000" dirty="0" smtClean="0">
                <a:latin typeface="+mn-lt"/>
              </a:rPr>
              <a:t>                              15-16             14-15</a:t>
            </a:r>
          </a:p>
          <a:p>
            <a:r>
              <a:rPr lang="en-US" sz="1000" dirty="0" smtClean="0">
                <a:latin typeface="+mn-lt"/>
              </a:rPr>
              <a:t>Administrative   =    4.1%	 3.8%</a:t>
            </a:r>
          </a:p>
          <a:p>
            <a:r>
              <a:rPr lang="en-US" sz="1000" dirty="0" smtClean="0">
                <a:latin typeface="+mn-lt"/>
              </a:rPr>
              <a:t>Certificated      =  29.9%	32.4%</a:t>
            </a:r>
          </a:p>
          <a:p>
            <a:r>
              <a:rPr lang="en-US" sz="1000" dirty="0" smtClean="0">
                <a:latin typeface="+mn-lt"/>
              </a:rPr>
              <a:t>Classified         =  22.6%	20.9%</a:t>
            </a:r>
            <a:endParaRPr lang="en-US" sz="1000" dirty="0">
              <a:latin typeface="+mn-lt"/>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Salaries – All Programs</a:t>
            </a:r>
            <a:endParaRPr lang="en-US" dirty="0"/>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637097765"/>
              </p:ext>
            </p:extLst>
          </p:nvPr>
        </p:nvGraphicFramePr>
        <p:xfrm>
          <a:off x="457200" y="990600"/>
          <a:ext cx="4038600" cy="49999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p:cNvGraphicFramePr>
          <p:nvPr>
            <p:ph sz="quarter" idx="2"/>
            <p:extLst>
              <p:ext uri="{D42A27DB-BD31-4B8C-83A1-F6EECF244321}">
                <p14:modId xmlns:p14="http://schemas.microsoft.com/office/powerpoint/2010/main" val="199746569"/>
              </p:ext>
            </p:extLst>
          </p:nvPr>
        </p:nvGraphicFramePr>
        <p:xfrm>
          <a:off x="4648200" y="1295400"/>
          <a:ext cx="3581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4572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$9,059,225</a:t>
            </a:r>
          </a:p>
          <a:p>
            <a:endParaRPr lang="en-US" sz="1400" dirty="0" smtClean="0">
              <a:latin typeface="Arial" pitchFamily="34" charset="0"/>
              <a:cs typeface="Arial" pitchFamily="34" charset="0"/>
            </a:endParaRPr>
          </a:p>
          <a:p>
            <a:endParaRPr lang="en-US" sz="1400" dirty="0"/>
          </a:p>
        </p:txBody>
      </p:sp>
      <p:sp>
        <p:nvSpPr>
          <p:cNvPr id="9" name="TextBox 1"/>
          <p:cNvSpPr txBox="1"/>
          <p:nvPr/>
        </p:nvSpPr>
        <p:spPr>
          <a:xfrm>
            <a:off x="47244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$5,237,443</a:t>
            </a:r>
          </a:p>
          <a:p>
            <a:endParaRPr lang="en-US" sz="1400"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Expenditures by Program-Comparison to Prior Year</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123304534"/>
              </p:ext>
            </p:extLst>
          </p:nvPr>
        </p:nvGraphicFramePr>
        <p:xfrm>
          <a:off x="609600" y="2057400"/>
          <a:ext cx="81534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1295400" y="6474690"/>
            <a:ext cx="228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630218" y="6476999"/>
            <a:ext cx="1371600" cy="276999"/>
          </a:xfrm>
          <a:prstGeom prst="rect">
            <a:avLst/>
          </a:prstGeom>
          <a:noFill/>
        </p:spPr>
        <p:txBody>
          <a:bodyPr wrap="square" rtlCol="0">
            <a:spAutoFit/>
          </a:bodyPr>
          <a:lstStyle/>
          <a:p>
            <a:r>
              <a:rPr lang="en-US" sz="1200" dirty="0" smtClean="0"/>
              <a:t>2015-16</a:t>
            </a:r>
            <a:endParaRPr lang="en-US" sz="1200" dirty="0"/>
          </a:p>
        </p:txBody>
      </p:sp>
      <p:sp>
        <p:nvSpPr>
          <p:cNvPr id="12" name="Rectangle 11"/>
          <p:cNvSpPr/>
          <p:nvPr/>
        </p:nvSpPr>
        <p:spPr>
          <a:xfrm>
            <a:off x="3244273" y="6474690"/>
            <a:ext cx="228600" cy="228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507509" y="6449199"/>
            <a:ext cx="1371600" cy="461665"/>
          </a:xfrm>
          <a:prstGeom prst="rect">
            <a:avLst/>
          </a:prstGeom>
          <a:noFill/>
        </p:spPr>
        <p:txBody>
          <a:bodyPr wrap="square" rtlCol="0">
            <a:spAutoFit/>
          </a:bodyPr>
          <a:lstStyle/>
          <a:p>
            <a:r>
              <a:rPr lang="en-US" sz="1200" dirty="0" smtClean="0"/>
              <a:t>2014-15</a:t>
            </a:r>
          </a:p>
          <a:p>
            <a:endParaRPr lang="en-US" sz="12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8554</TotalTime>
  <Words>1270</Words>
  <Application>Microsoft Office PowerPoint</Application>
  <PresentationFormat>On-screen Show (4:3)</PresentationFormat>
  <Paragraphs>351</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Gothic</vt:lpstr>
      <vt:lpstr>Tw Cen MT</vt:lpstr>
      <vt:lpstr>Wingdings</vt:lpstr>
      <vt:lpstr>Wingdings 2</vt:lpstr>
      <vt:lpstr>Median</vt:lpstr>
      <vt:lpstr>WOODLAND School District 2015-2016 Year End Financial Summary</vt:lpstr>
      <vt:lpstr>Historical Fund Balance Summary</vt:lpstr>
      <vt:lpstr>Fund Balance/Enrollment</vt:lpstr>
      <vt:lpstr>Unbudgeted Items Directly Affecting Total Fund Balance</vt:lpstr>
      <vt:lpstr>Levy Dollars</vt:lpstr>
      <vt:lpstr>General Fund Revenues</vt:lpstr>
      <vt:lpstr>Total Expenditures by Type</vt:lpstr>
      <vt:lpstr>Salaries – All Programs</vt:lpstr>
      <vt:lpstr>Expenditures by Program-Comparison to Prior Year</vt:lpstr>
      <vt:lpstr>Activities - General Basic Education</vt:lpstr>
      <vt:lpstr>District Wide Support</vt:lpstr>
      <vt:lpstr>Transportation &amp; Food Service </vt:lpstr>
      <vt:lpstr>Before and After School Care</vt:lpstr>
      <vt:lpstr>Other Funds</vt:lpstr>
      <vt:lpstr>Capital Projects Fund</vt:lpstr>
      <vt:lpstr>PowerPoint Presentation</vt:lpstr>
      <vt:lpstr>ASB FUND</vt:lpstr>
      <vt:lpstr>TRANSPORTATION VEHICLE FUND</vt:lpstr>
    </vt:vector>
  </TitlesOfParts>
  <Company>Camas School District #117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550</cp:revision>
  <cp:lastPrinted>2014-11-20T22:39:06Z</cp:lastPrinted>
  <dcterms:created xsi:type="dcterms:W3CDTF">2010-10-18T22:51:52Z</dcterms:created>
  <dcterms:modified xsi:type="dcterms:W3CDTF">2016-12-15T18:46:40Z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